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6" r:id="rId4"/>
    <p:sldId id="272" r:id="rId5"/>
    <p:sldId id="273" r:id="rId6"/>
    <p:sldId id="274" r:id="rId7"/>
    <p:sldId id="270" r:id="rId8"/>
    <p:sldId id="277" r:id="rId9"/>
    <p:sldId id="259" r:id="rId10"/>
    <p:sldId id="271" r:id="rId11"/>
    <p:sldId id="260" r:id="rId12"/>
    <p:sldId id="275" r:id="rId13"/>
    <p:sldId id="281" r:id="rId14"/>
    <p:sldId id="266" r:id="rId15"/>
    <p:sldId id="262" r:id="rId16"/>
    <p:sldId id="288" r:id="rId17"/>
    <p:sldId id="263" r:id="rId18"/>
    <p:sldId id="264" r:id="rId19"/>
    <p:sldId id="265" r:id="rId20"/>
    <p:sldId id="282" r:id="rId21"/>
    <p:sldId id="268" r:id="rId22"/>
    <p:sldId id="290" r:id="rId23"/>
    <p:sldId id="291" r:id="rId24"/>
    <p:sldId id="280" r:id="rId25"/>
    <p:sldId id="278" r:id="rId26"/>
    <p:sldId id="283" r:id="rId27"/>
    <p:sldId id="284" r:id="rId28"/>
    <p:sldId id="286" r:id="rId29"/>
    <p:sldId id="279" r:id="rId30"/>
    <p:sldId id="258" r:id="rId31"/>
    <p:sldId id="292" r:id="rId3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AB2E04-1583-AC42-840E-11B30AFEB9F9}" v="277" dt="2023-04-30T09:34:05.087"/>
    <p1510:client id="{010CB3B4-510E-4FD4-1A33-78E4B09B5DBB}" v="39" dt="2023-05-01T13:09:21.888"/>
    <p1510:client id="{2256272F-8181-A173-DE9E-4AB89844C252}" v="126" dt="2023-04-30T10:03:38.826"/>
    <p1510:client id="{3526E4BA-27B3-8C5D-5127-C922046D88CC}" v="31" dt="2023-05-03T04:34:37.026"/>
    <p1510:client id="{47D9DD8E-C762-96D5-B0CD-9DAB3535B31F}" v="134" dt="2023-05-02T18:38:27.317"/>
    <p1510:client id="{900150E8-6B77-2B13-DF9F-03AE1AB64C80}" v="366" dt="2023-05-01T16:39:07.251"/>
    <p1510:client id="{991E2908-1084-D493-0A7D-5A6F02C85AE9}" v="5" dt="2023-04-30T09:35:22.515"/>
    <p1510:client id="{D1AC07D7-F246-4772-A045-0B26DA8DD974}" v="4" dt="2023-04-29T16:03:07.691"/>
    <p1510:client id="{E2834000-317A-E600-991C-7EC6D3757759}" v="220" dt="2023-05-02T13:06:43.8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5" autoAdjust="0"/>
    <p:restoredTop sz="94660"/>
  </p:normalViewPr>
  <p:slideViewPr>
    <p:cSldViewPr snapToGrid="0">
      <p:cViewPr varScale="1">
        <p:scale>
          <a:sx n="98" d="100"/>
          <a:sy n="98" d="100"/>
        </p:scale>
        <p:origin x="102"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tıklatın</a:t>
            </a:r>
          </a:p>
        </p:txBody>
      </p:sp>
      <p:sp>
        <p:nvSpPr>
          <p:cNvPr id="4" name="Veri Yer Tutucusu 3"/>
          <p:cNvSpPr>
            <a:spLocks noGrp="1"/>
          </p:cNvSpPr>
          <p:nvPr>
            <p:ph type="dt" sz="half" idx="10"/>
          </p:nvPr>
        </p:nvSpPr>
        <p:spPr/>
        <p:txBody>
          <a:bodyPr/>
          <a:lstStyle/>
          <a:p>
            <a:fld id="{E2072480-10DA-4FB4-BEAE-2A1DEA90F248}" type="datetimeFigureOut">
              <a:rPr lang="tr-TR" smtClean="0"/>
              <a:t>12.05.2023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44099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12.05.2023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47874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12.05.2023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04856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12.05.2023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944319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p>
            <a:fld id="{E2072480-10DA-4FB4-BEAE-2A1DEA90F248}" type="datetimeFigureOut">
              <a:rPr lang="tr-TR" smtClean="0"/>
              <a:t>12.05.2023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119683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E2072480-10DA-4FB4-BEAE-2A1DEA90F248}" type="datetimeFigureOut">
              <a:rPr lang="tr-TR" smtClean="0"/>
              <a:t>12.05.2023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652797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E2072480-10DA-4FB4-BEAE-2A1DEA90F248}" type="datetimeFigureOut">
              <a:rPr lang="tr-TR" smtClean="0"/>
              <a:t>12.05.2023</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46744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E2072480-10DA-4FB4-BEAE-2A1DEA90F248}" type="datetimeFigureOut">
              <a:rPr lang="tr-TR" smtClean="0"/>
              <a:t>12.05.2023</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861482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E2072480-10DA-4FB4-BEAE-2A1DEA90F248}" type="datetimeFigureOut">
              <a:rPr lang="tr-TR" smtClean="0"/>
              <a:t>12.05.2023</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4199817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E2072480-10DA-4FB4-BEAE-2A1DEA90F248}" type="datetimeFigureOut">
              <a:rPr lang="tr-TR" smtClean="0"/>
              <a:t>12.05.2023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700913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E2072480-10DA-4FB4-BEAE-2A1DEA90F248}" type="datetimeFigureOut">
              <a:rPr lang="tr-TR" smtClean="0"/>
              <a:t>12.05.2023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18175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072480-10DA-4FB4-BEAE-2A1DEA90F248}" type="datetimeFigureOut">
              <a:rPr lang="tr-TR" smtClean="0"/>
              <a:t>12.05.2023</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0A84BC-3F9E-4B08-9743-FC4E27FA5126}" type="slidenum">
              <a:rPr lang="tr-TR" smtClean="0"/>
              <a:t>‹#›</a:t>
            </a:fld>
            <a:endParaRPr lang="tr-TR"/>
          </a:p>
        </p:txBody>
      </p:sp>
    </p:spTree>
    <p:extLst>
      <p:ext uri="{BB962C8B-B14F-4D97-AF65-F5344CB8AC3E}">
        <p14:creationId xmlns:p14="http://schemas.microsoft.com/office/powerpoint/2010/main" val="3712468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PatrickAlphaC" TargetMode="External"/><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hyperlink" Target="https://medium.com/@CagatayAkkas"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gyMwXuJrbJQ" TargetMode="External"/><Relationship Id="rId3" Type="http://schemas.openxmlformats.org/officeDocument/2006/relationships/hyperlink" Target="https://guggero.github.io/blockchain-demo/#!/blockchain" TargetMode="External"/><Relationship Id="rId7" Type="http://schemas.openxmlformats.org/officeDocument/2006/relationships/hyperlink" Target="https://chrome.google.com/webstore/detail/metamask/nkbihfbeogaeaoehlefnkodbefgpgknn" TargetMode="Externa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hyperlink" Target="https://ethernaut.openzeppelin.com/level/0x40055E69E7EB12620c8CCBCCAb1F187883301c30" TargetMode="External"/><Relationship Id="rId5" Type="http://schemas.openxmlformats.org/officeDocument/2006/relationships/hyperlink" Target="https://txstreet.com/v/eth-btc" TargetMode="External"/><Relationship Id="rId4" Type="http://schemas.openxmlformats.org/officeDocument/2006/relationships/hyperlink" Target="https://medium.com/gs-developer-community/solidity-roadmap-2023-f9c43c659452" TargetMode="External"/><Relationship Id="rId9" Type="http://schemas.openxmlformats.org/officeDocument/2006/relationships/hyperlink" Target="https://remix.ethereum.or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8">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9">
            <a:extLst>
              <a:ext uri="{FF2B5EF4-FFF2-40B4-BE49-F238E27FC236}">
                <a16:creationId xmlns:a16="http://schemas.microsoft.com/office/drawing/2014/main" id="{CB1EF5C2-7D6F-752B-5AA6-44E1D93F777E}"/>
              </a:ext>
            </a:extLst>
          </p:cNvPr>
          <p:cNvPicPr>
            <a:picLocks noChangeAspect="1"/>
          </p:cNvPicPr>
          <p:nvPr/>
        </p:nvPicPr>
        <p:blipFill rotWithShape="1">
          <a:blip r:embed="rId2"/>
          <a:srcRect l="21983" r="4680" b="-1"/>
          <a:stretch/>
        </p:blipFill>
        <p:spPr>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2" name="Başlık 1"/>
          <p:cNvSpPr>
            <a:spLocks noGrp="1"/>
          </p:cNvSpPr>
          <p:nvPr>
            <p:ph type="ctrTitle"/>
          </p:nvPr>
        </p:nvSpPr>
        <p:spPr>
          <a:xfrm>
            <a:off x="5708081" y="3518642"/>
            <a:ext cx="6339700" cy="1690409"/>
          </a:xfrm>
        </p:spPr>
        <p:txBody>
          <a:bodyPr anchor="b">
            <a:normAutofit/>
          </a:bodyPr>
          <a:lstStyle/>
          <a:p>
            <a:pPr algn="l"/>
            <a:r>
              <a:rPr lang="tr-TR" sz="3600" dirty="0" err="1">
                <a:cs typeface="Calibri Light"/>
              </a:rPr>
              <a:t>Fundementals</a:t>
            </a:r>
            <a:r>
              <a:rPr lang="tr-TR" sz="3600" dirty="0">
                <a:cs typeface="Calibri Light"/>
              </a:rPr>
              <a:t> </a:t>
            </a:r>
            <a:r>
              <a:rPr lang="tr-TR" sz="3600" dirty="0" err="1">
                <a:cs typeface="Calibri Light"/>
              </a:rPr>
              <a:t>and</a:t>
            </a:r>
            <a:r>
              <a:rPr lang="tr-TR" sz="3600" dirty="0">
                <a:cs typeface="Calibri Light"/>
              </a:rPr>
              <a:t> Advanced </a:t>
            </a:r>
            <a:r>
              <a:rPr lang="tr-TR" sz="3600" dirty="0" err="1">
                <a:cs typeface="Calibri Light"/>
              </a:rPr>
              <a:t>Concepts</a:t>
            </a:r>
            <a:r>
              <a:rPr lang="tr-TR" sz="3600" dirty="0">
                <a:cs typeface="Calibri Light"/>
              </a:rPr>
              <a:t> of </a:t>
            </a:r>
            <a:r>
              <a:rPr lang="tr-TR" sz="3600" dirty="0" err="1">
                <a:cs typeface="Calibri Light"/>
              </a:rPr>
              <a:t>Blockchain</a:t>
            </a:r>
            <a:endParaRPr lang="tr-TR" sz="3600" dirty="0" err="1"/>
          </a:p>
        </p:txBody>
      </p:sp>
      <p:sp>
        <p:nvSpPr>
          <p:cNvPr id="3" name="Alt Başlık 2"/>
          <p:cNvSpPr>
            <a:spLocks noGrp="1"/>
          </p:cNvSpPr>
          <p:nvPr>
            <p:ph type="subTitle" idx="1"/>
          </p:nvPr>
        </p:nvSpPr>
        <p:spPr>
          <a:xfrm>
            <a:off x="6228745" y="5298327"/>
            <a:ext cx="5395975" cy="646785"/>
          </a:xfrm>
        </p:spPr>
        <p:txBody>
          <a:bodyPr vert="horz" lIns="91440" tIns="45720" rIns="91440" bIns="45720" rtlCol="0" anchor="t">
            <a:noAutofit/>
          </a:bodyPr>
          <a:lstStyle/>
          <a:p>
            <a:pPr algn="l"/>
            <a:r>
              <a:rPr lang="tr-TR" sz="2000" dirty="0" err="1">
                <a:cs typeface="Calibri"/>
              </a:rPr>
              <a:t>Guest</a:t>
            </a:r>
            <a:r>
              <a:rPr lang="tr-TR" sz="2000" dirty="0">
                <a:cs typeface="Calibri"/>
              </a:rPr>
              <a:t> </a:t>
            </a:r>
            <a:r>
              <a:rPr lang="tr-TR" sz="2000" dirty="0" err="1">
                <a:cs typeface="Calibri"/>
              </a:rPr>
              <a:t>Lecturer</a:t>
            </a:r>
            <a:r>
              <a:rPr lang="tr-TR" sz="2000" dirty="0">
                <a:cs typeface="Calibri"/>
              </a:rPr>
              <a:t> : Çağatay Akka</a:t>
            </a:r>
            <a:r>
              <a:rPr lang="tr-TR" sz="2000" dirty="0">
                <a:ea typeface="+mn-lt"/>
                <a:cs typeface="+mn-lt"/>
              </a:rPr>
              <a:t>ş </a:t>
            </a:r>
            <a:endParaRPr lang="tr-TR" dirty="0"/>
          </a:p>
          <a:p>
            <a:pPr algn="l"/>
            <a:endParaRPr lang="tr-TR" sz="2000" dirty="0">
              <a:ea typeface="Calibri"/>
              <a:cs typeface="Calibri"/>
            </a:endParaRPr>
          </a:p>
        </p:txBody>
      </p:sp>
      <p:pic>
        <p:nvPicPr>
          <p:cNvPr id="4" name="Resim 4" descr="zincir, madeni eşya, iç mekan, bitki içeren bir resim&#10;&#10;Açıklama otomatik olarak oluşturuldu">
            <a:extLst>
              <a:ext uri="{FF2B5EF4-FFF2-40B4-BE49-F238E27FC236}">
                <a16:creationId xmlns:a16="http://schemas.microsoft.com/office/drawing/2014/main" id="{2AC139E0-E2FD-5B2A-7D47-C41DF960D50B}"/>
              </a:ext>
            </a:extLst>
          </p:cNvPr>
          <p:cNvPicPr>
            <a:picLocks noChangeAspect="1"/>
          </p:cNvPicPr>
          <p:nvPr/>
        </p:nvPicPr>
        <p:blipFill rotWithShape="1">
          <a:blip r:embed="rId3"/>
          <a:srcRect l="8937" r="25217" b="-5"/>
          <a:stretch/>
        </p:blipFill>
        <p:spPr>
          <a:xfrm>
            <a:off x="7653541" y="6"/>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spTree>
    <p:extLst>
      <p:ext uri="{BB962C8B-B14F-4D97-AF65-F5344CB8AC3E}">
        <p14:creationId xmlns:p14="http://schemas.microsoft.com/office/powerpoint/2010/main" val="167442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144844B8-ECE0-18AE-43C8-A5C8DCD47FF6}"/>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Any change in previous blocks breaks the whole chain</a:t>
            </a:r>
          </a:p>
        </p:txBody>
      </p:sp>
      <p:pic>
        <p:nvPicPr>
          <p:cNvPr id="4" name="Resim 4">
            <a:extLst>
              <a:ext uri="{FF2B5EF4-FFF2-40B4-BE49-F238E27FC236}">
                <a16:creationId xmlns:a16="http://schemas.microsoft.com/office/drawing/2014/main" id="{17DF81D4-1A12-5830-5C32-6AF0C77C4731}"/>
              </a:ext>
            </a:extLst>
          </p:cNvPr>
          <p:cNvPicPr>
            <a:picLocks noGrp="1" noChangeAspect="1"/>
          </p:cNvPicPr>
          <p:nvPr>
            <p:ph idx="1"/>
          </p:nvPr>
        </p:nvPicPr>
        <p:blipFill>
          <a:blip r:embed="rId2"/>
          <a:stretch>
            <a:fillRect/>
          </a:stretch>
        </p:blipFill>
        <p:spPr>
          <a:xfrm>
            <a:off x="619839" y="1642207"/>
            <a:ext cx="10764946" cy="4660117"/>
          </a:xfrm>
          <a:prstGeom prst="rect">
            <a:avLst/>
          </a:prstGeom>
        </p:spPr>
      </p:pic>
    </p:spTree>
    <p:extLst>
      <p:ext uri="{BB962C8B-B14F-4D97-AF65-F5344CB8AC3E}">
        <p14:creationId xmlns:p14="http://schemas.microsoft.com/office/powerpoint/2010/main" val="1369897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28E8AB1-DCE4-4C3D-EBCE-711C7DE534B5}"/>
              </a:ext>
            </a:extLst>
          </p:cNvPr>
          <p:cNvSpPr>
            <a:spLocks noGrp="1"/>
          </p:cNvSpPr>
          <p:nvPr>
            <p:ph type="title"/>
          </p:nvPr>
        </p:nvSpPr>
        <p:spPr>
          <a:xfrm>
            <a:off x="1113810" y="3130041"/>
            <a:ext cx="4036334" cy="2387600"/>
          </a:xfrm>
        </p:spPr>
        <p:txBody>
          <a:bodyPr vert="horz" lIns="91440" tIns="45720" rIns="91440" bIns="45720" rtlCol="0" anchor="t">
            <a:normAutofit/>
          </a:bodyPr>
          <a:lstStyle/>
          <a:p>
            <a:r>
              <a:rPr lang="en-US" sz="5400"/>
              <a:t>Distributed system</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4" descr="metin içeren bir resim&#10;&#10;Açıklama otomatik olarak oluşturuldu">
            <a:extLst>
              <a:ext uri="{FF2B5EF4-FFF2-40B4-BE49-F238E27FC236}">
                <a16:creationId xmlns:a16="http://schemas.microsoft.com/office/drawing/2014/main" id="{ECE69092-4678-54C1-DDA6-B4564C881154}"/>
              </a:ext>
            </a:extLst>
          </p:cNvPr>
          <p:cNvPicPr>
            <a:picLocks noGrp="1" noChangeAspect="1"/>
          </p:cNvPicPr>
          <p:nvPr>
            <p:ph idx="1"/>
          </p:nvPr>
        </p:nvPicPr>
        <p:blipFill rotWithShape="1">
          <a:blip r:embed="rId2"/>
          <a:srcRect b="1021"/>
          <a:stretch/>
        </p:blipFill>
        <p:spPr>
          <a:xfrm>
            <a:off x="4585869" y="104597"/>
            <a:ext cx="6660264" cy="6590053"/>
          </a:xfrm>
          <a:prstGeom prst="rect">
            <a:avLst/>
          </a:prstGeom>
        </p:spPr>
      </p:pic>
    </p:spTree>
    <p:extLst>
      <p:ext uri="{BB962C8B-B14F-4D97-AF65-F5344CB8AC3E}">
        <p14:creationId xmlns:p14="http://schemas.microsoft.com/office/powerpoint/2010/main" val="1003833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9D8B375-7EC0-17DC-1094-66ADCC527BFB}"/>
              </a:ext>
            </a:extLst>
          </p:cNvPr>
          <p:cNvSpPr>
            <a:spLocks noGrp="1"/>
          </p:cNvSpPr>
          <p:nvPr>
            <p:ph type="title"/>
          </p:nvPr>
        </p:nvSpPr>
        <p:spPr>
          <a:xfrm>
            <a:off x="572493" y="238539"/>
            <a:ext cx="11018520" cy="1434415"/>
          </a:xfrm>
        </p:spPr>
        <p:txBody>
          <a:bodyPr anchor="b">
            <a:normAutofit/>
          </a:bodyPr>
          <a:lstStyle/>
          <a:p>
            <a:r>
              <a:rPr lang="tr-TR" sz="5400" dirty="0" err="1">
                <a:cs typeface="Calibri Light"/>
              </a:rPr>
              <a:t>Cryptography</a:t>
            </a:r>
            <a:r>
              <a:rPr lang="tr-TR" sz="5400" dirty="0">
                <a:cs typeface="Calibri Light"/>
              </a:rPr>
              <a:t> </a:t>
            </a:r>
            <a:r>
              <a:rPr lang="tr-TR" sz="5400" dirty="0" err="1">
                <a:cs typeface="Calibri Light"/>
              </a:rPr>
              <a:t>In</a:t>
            </a:r>
            <a:r>
              <a:rPr lang="tr-TR" sz="5400" dirty="0">
                <a:cs typeface="Calibri Light"/>
              </a:rPr>
              <a:t> </a:t>
            </a:r>
            <a:r>
              <a:rPr lang="tr-TR" sz="5400" dirty="0" err="1">
                <a:cs typeface="Calibri Light"/>
              </a:rPr>
              <a:t>Blockchain</a:t>
            </a:r>
            <a:r>
              <a:rPr lang="tr-TR" sz="5400" dirty="0">
                <a:cs typeface="Calibri Light"/>
              </a:rPr>
              <a:t> </a:t>
            </a:r>
            <a:r>
              <a:rPr lang="tr-TR" sz="5400" dirty="0" err="1">
                <a:cs typeface="Calibri Light"/>
              </a:rPr>
              <a:t>Supheli</a:t>
            </a:r>
            <a:endParaRPr lang="tr-TR" sz="5400" dirty="0" err="1"/>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34F4AECA-3C5D-89A2-54EE-A6AE54099074}"/>
              </a:ext>
            </a:extLst>
          </p:cNvPr>
          <p:cNvSpPr>
            <a:spLocks noGrp="1"/>
          </p:cNvSpPr>
          <p:nvPr>
            <p:ph idx="1"/>
          </p:nvPr>
        </p:nvSpPr>
        <p:spPr>
          <a:xfrm>
            <a:off x="572493" y="2071316"/>
            <a:ext cx="6713552" cy="4119172"/>
          </a:xfrm>
        </p:spPr>
        <p:txBody>
          <a:bodyPr vert="horz" lIns="91440" tIns="45720" rIns="91440" bIns="45720" rtlCol="0" anchor="t">
            <a:normAutofit/>
          </a:bodyPr>
          <a:lstStyle/>
          <a:p>
            <a:r>
              <a:rPr lang="tr-TR" sz="2200">
                <a:ea typeface="+mn-lt"/>
                <a:cs typeface="+mn-lt"/>
              </a:rPr>
              <a:t>Cryptography and hashing are key components of blockchain technology. Cryptography is used to secure data and transactions through mathematical algorithms, while hashing is used to create unique digital fingerprints of data. In a blockchain network, cryptography creates secure communication channels and digital signatures, while hashing ensures the integrity of data and transactions. These techniques play a critical role in ensuring the security, integrity, and trust of blockchain networks</a:t>
            </a:r>
            <a:endParaRPr lang="tr-TR" sz="2200"/>
          </a:p>
        </p:txBody>
      </p:sp>
      <p:pic>
        <p:nvPicPr>
          <p:cNvPr id="5" name="Resim 5" descr="oyuncak içeren bir resim&#10;&#10;Açıklama otomatik olarak oluşturuldu">
            <a:extLst>
              <a:ext uri="{FF2B5EF4-FFF2-40B4-BE49-F238E27FC236}">
                <a16:creationId xmlns:a16="http://schemas.microsoft.com/office/drawing/2014/main" id="{606BB19A-EB53-BAED-8A70-629518F43694}"/>
              </a:ext>
            </a:extLst>
          </p:cNvPr>
          <p:cNvPicPr>
            <a:picLocks noChangeAspect="1"/>
          </p:cNvPicPr>
          <p:nvPr/>
        </p:nvPicPr>
        <p:blipFill rotWithShape="1">
          <a:blip r:embed="rId2"/>
          <a:srcRect l="9935" r="35708" b="-1"/>
          <a:stretch/>
        </p:blipFill>
        <p:spPr>
          <a:xfrm>
            <a:off x="7675658" y="2093976"/>
            <a:ext cx="3941064" cy="4096512"/>
          </a:xfrm>
          <a:prstGeom prst="rect">
            <a:avLst/>
          </a:prstGeom>
        </p:spPr>
      </p:pic>
    </p:spTree>
    <p:extLst>
      <p:ext uri="{BB962C8B-B14F-4D97-AF65-F5344CB8AC3E}">
        <p14:creationId xmlns:p14="http://schemas.microsoft.com/office/powerpoint/2010/main" val="2616575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9BF5B7A-CED0-8689-D21F-12D20E3D9AF3}"/>
              </a:ext>
            </a:extLst>
          </p:cNvPr>
          <p:cNvSpPr>
            <a:spLocks noGrp="1"/>
          </p:cNvSpPr>
          <p:nvPr>
            <p:ph type="title"/>
          </p:nvPr>
        </p:nvSpPr>
        <p:spPr>
          <a:xfrm>
            <a:off x="1137033" y="670559"/>
            <a:ext cx="4683321" cy="2148841"/>
          </a:xfrm>
        </p:spPr>
        <p:txBody>
          <a:bodyPr anchor="t">
            <a:normAutofit/>
          </a:bodyPr>
          <a:lstStyle/>
          <a:p>
            <a:r>
              <a:rPr lang="tr-TR" dirty="0" err="1">
                <a:cs typeface="Calibri Light"/>
              </a:rPr>
              <a:t>Mining</a:t>
            </a:r>
            <a:r>
              <a:rPr lang="tr-TR" dirty="0">
                <a:cs typeface="Calibri Light"/>
              </a:rPr>
              <a:t> </a:t>
            </a:r>
            <a:r>
              <a:rPr lang="tr-TR" dirty="0" err="1">
                <a:cs typeface="Calibri Light"/>
              </a:rPr>
              <a:t>Methods</a:t>
            </a:r>
            <a:endParaRPr lang="tr-TR" dirty="0" err="1"/>
          </a:p>
        </p:txBody>
      </p:sp>
      <p:pic>
        <p:nvPicPr>
          <p:cNvPr id="4" name="Resim 4">
            <a:extLst>
              <a:ext uri="{FF2B5EF4-FFF2-40B4-BE49-F238E27FC236}">
                <a16:creationId xmlns:a16="http://schemas.microsoft.com/office/drawing/2014/main" id="{0E516B18-1BD8-6D8C-39B9-8A6DB67381EC}"/>
              </a:ext>
            </a:extLst>
          </p:cNvPr>
          <p:cNvPicPr>
            <a:picLocks noChangeAspect="1"/>
          </p:cNvPicPr>
          <p:nvPr/>
        </p:nvPicPr>
        <p:blipFill rotWithShape="1">
          <a:blip r:embed="rId2"/>
          <a:srcRect r="3345" b="-2"/>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3" name="İçerik Yer Tutucusu 2">
            <a:extLst>
              <a:ext uri="{FF2B5EF4-FFF2-40B4-BE49-F238E27FC236}">
                <a16:creationId xmlns:a16="http://schemas.microsoft.com/office/drawing/2014/main" id="{54882609-A07C-A2D2-446B-9E3C29EAF249}"/>
              </a:ext>
            </a:extLst>
          </p:cNvPr>
          <p:cNvSpPr>
            <a:spLocks noGrp="1"/>
          </p:cNvSpPr>
          <p:nvPr>
            <p:ph idx="1"/>
          </p:nvPr>
        </p:nvSpPr>
        <p:spPr>
          <a:xfrm>
            <a:off x="6797004" y="670559"/>
            <a:ext cx="4555782" cy="5445076"/>
          </a:xfrm>
        </p:spPr>
        <p:txBody>
          <a:bodyPr vert="horz" lIns="91440" tIns="45720" rIns="91440" bIns="45720" rtlCol="0" anchor="t">
            <a:noAutofit/>
          </a:bodyPr>
          <a:lstStyle/>
          <a:p>
            <a:r>
              <a:rPr lang="tr-TR" sz="2200" err="1">
                <a:ea typeface="+mn-lt"/>
                <a:cs typeface="+mn-lt"/>
              </a:rPr>
              <a:t>Proof</a:t>
            </a:r>
            <a:r>
              <a:rPr lang="tr-TR" sz="2200" dirty="0">
                <a:ea typeface="+mn-lt"/>
                <a:cs typeface="+mn-lt"/>
              </a:rPr>
              <a:t> of </a:t>
            </a:r>
            <a:r>
              <a:rPr lang="tr-TR" sz="2200" err="1">
                <a:ea typeface="+mn-lt"/>
                <a:cs typeface="+mn-lt"/>
              </a:rPr>
              <a:t>Work</a:t>
            </a:r>
            <a:r>
              <a:rPr lang="tr-TR" sz="2200" dirty="0">
                <a:ea typeface="+mn-lt"/>
                <a:cs typeface="+mn-lt"/>
              </a:rPr>
              <a:t> (</a:t>
            </a:r>
            <a:r>
              <a:rPr lang="tr-TR" sz="2200" err="1">
                <a:ea typeface="+mn-lt"/>
                <a:cs typeface="+mn-lt"/>
              </a:rPr>
              <a:t>PoW</a:t>
            </a:r>
            <a:r>
              <a:rPr lang="tr-TR" sz="2200" dirty="0">
                <a:ea typeface="+mn-lt"/>
                <a:cs typeface="+mn-lt"/>
              </a:rPr>
              <a:t>) </a:t>
            </a:r>
            <a:r>
              <a:rPr lang="tr-TR" sz="2200" err="1">
                <a:ea typeface="+mn-lt"/>
                <a:cs typeface="+mn-lt"/>
              </a:rPr>
              <a:t>and</a:t>
            </a:r>
            <a:r>
              <a:rPr lang="tr-TR" sz="2200" dirty="0">
                <a:ea typeface="+mn-lt"/>
                <a:cs typeface="+mn-lt"/>
              </a:rPr>
              <a:t> </a:t>
            </a:r>
            <a:r>
              <a:rPr lang="tr-TR" sz="2200" err="1">
                <a:ea typeface="+mn-lt"/>
                <a:cs typeface="+mn-lt"/>
              </a:rPr>
              <a:t>Proof</a:t>
            </a:r>
            <a:r>
              <a:rPr lang="tr-TR" sz="2200" dirty="0">
                <a:ea typeface="+mn-lt"/>
                <a:cs typeface="+mn-lt"/>
              </a:rPr>
              <a:t> of </a:t>
            </a:r>
            <a:r>
              <a:rPr lang="tr-TR" sz="2200" err="1">
                <a:ea typeface="+mn-lt"/>
                <a:cs typeface="+mn-lt"/>
              </a:rPr>
              <a:t>Stake</a:t>
            </a:r>
            <a:r>
              <a:rPr lang="tr-TR" sz="2200" dirty="0">
                <a:ea typeface="+mn-lt"/>
                <a:cs typeface="+mn-lt"/>
              </a:rPr>
              <a:t> (</a:t>
            </a:r>
            <a:r>
              <a:rPr lang="tr-TR" sz="2200" err="1">
                <a:ea typeface="+mn-lt"/>
                <a:cs typeface="+mn-lt"/>
              </a:rPr>
              <a:t>PoS</a:t>
            </a:r>
            <a:r>
              <a:rPr lang="tr-TR" sz="2200" dirty="0">
                <a:ea typeface="+mn-lt"/>
                <a:cs typeface="+mn-lt"/>
              </a:rPr>
              <a:t>) </a:t>
            </a:r>
            <a:r>
              <a:rPr lang="tr-TR" sz="2200" err="1">
                <a:ea typeface="+mn-lt"/>
                <a:cs typeface="+mn-lt"/>
              </a:rPr>
              <a:t>are</a:t>
            </a:r>
            <a:r>
              <a:rPr lang="tr-TR" sz="2200" dirty="0">
                <a:ea typeface="+mn-lt"/>
                <a:cs typeface="+mn-lt"/>
              </a:rPr>
              <a:t> two </a:t>
            </a:r>
            <a:r>
              <a:rPr lang="tr-TR" sz="2200" err="1">
                <a:ea typeface="+mn-lt"/>
                <a:cs typeface="+mn-lt"/>
              </a:rPr>
              <a:t>different</a:t>
            </a:r>
            <a:r>
              <a:rPr lang="tr-TR" sz="2200" dirty="0">
                <a:ea typeface="+mn-lt"/>
                <a:cs typeface="+mn-lt"/>
              </a:rPr>
              <a:t> </a:t>
            </a:r>
            <a:r>
              <a:rPr lang="tr-TR" sz="2200" err="1">
                <a:ea typeface="+mn-lt"/>
                <a:cs typeface="+mn-lt"/>
              </a:rPr>
              <a:t>methods</a:t>
            </a:r>
            <a:r>
              <a:rPr lang="tr-TR" sz="2200" dirty="0">
                <a:ea typeface="+mn-lt"/>
                <a:cs typeface="+mn-lt"/>
              </a:rPr>
              <a:t> </a:t>
            </a:r>
            <a:r>
              <a:rPr lang="tr-TR" sz="2200" err="1">
                <a:ea typeface="+mn-lt"/>
                <a:cs typeface="+mn-lt"/>
              </a:rPr>
              <a:t>used</a:t>
            </a:r>
            <a:r>
              <a:rPr lang="tr-TR" sz="2200" dirty="0">
                <a:ea typeface="+mn-lt"/>
                <a:cs typeface="+mn-lt"/>
              </a:rPr>
              <a:t> </a:t>
            </a:r>
            <a:r>
              <a:rPr lang="tr-TR" sz="2200" err="1">
                <a:ea typeface="+mn-lt"/>
                <a:cs typeface="+mn-lt"/>
              </a:rPr>
              <a:t>to</a:t>
            </a:r>
            <a:r>
              <a:rPr lang="tr-TR" sz="2200" dirty="0">
                <a:ea typeface="+mn-lt"/>
                <a:cs typeface="+mn-lt"/>
              </a:rPr>
              <a:t> </a:t>
            </a:r>
            <a:r>
              <a:rPr lang="tr-TR" sz="2200" err="1">
                <a:ea typeface="+mn-lt"/>
                <a:cs typeface="+mn-lt"/>
              </a:rPr>
              <a:t>validate</a:t>
            </a:r>
            <a:r>
              <a:rPr lang="tr-TR" sz="2200" dirty="0">
                <a:ea typeface="+mn-lt"/>
                <a:cs typeface="+mn-lt"/>
              </a:rPr>
              <a:t> </a:t>
            </a:r>
            <a:r>
              <a:rPr lang="tr-TR" sz="2200" err="1">
                <a:ea typeface="+mn-lt"/>
                <a:cs typeface="+mn-lt"/>
              </a:rPr>
              <a:t>transactions</a:t>
            </a:r>
            <a:r>
              <a:rPr lang="tr-TR" sz="2200" dirty="0">
                <a:ea typeface="+mn-lt"/>
                <a:cs typeface="+mn-lt"/>
              </a:rPr>
              <a:t> in a </a:t>
            </a:r>
            <a:r>
              <a:rPr lang="tr-TR" sz="2200" err="1">
                <a:ea typeface="+mn-lt"/>
                <a:cs typeface="+mn-lt"/>
              </a:rPr>
              <a:t>blockchain</a:t>
            </a:r>
            <a:r>
              <a:rPr lang="tr-TR" sz="2200" dirty="0">
                <a:ea typeface="+mn-lt"/>
                <a:cs typeface="+mn-lt"/>
              </a:rPr>
              <a:t> network. </a:t>
            </a:r>
            <a:r>
              <a:rPr lang="tr-TR" sz="2200" err="1">
                <a:ea typeface="+mn-lt"/>
                <a:cs typeface="+mn-lt"/>
              </a:rPr>
              <a:t>PoW</a:t>
            </a:r>
            <a:r>
              <a:rPr lang="tr-TR" sz="2200" dirty="0">
                <a:ea typeface="+mn-lt"/>
                <a:cs typeface="+mn-lt"/>
              </a:rPr>
              <a:t> </a:t>
            </a:r>
            <a:r>
              <a:rPr lang="tr-TR" sz="2200" err="1">
                <a:ea typeface="+mn-lt"/>
                <a:cs typeface="+mn-lt"/>
              </a:rPr>
              <a:t>requires</a:t>
            </a:r>
            <a:r>
              <a:rPr lang="tr-TR" sz="2200" dirty="0">
                <a:ea typeface="+mn-lt"/>
                <a:cs typeface="+mn-lt"/>
              </a:rPr>
              <a:t> </a:t>
            </a:r>
            <a:r>
              <a:rPr lang="tr-TR" sz="2200" err="1">
                <a:ea typeface="+mn-lt"/>
                <a:cs typeface="+mn-lt"/>
              </a:rPr>
              <a:t>miners</a:t>
            </a:r>
            <a:r>
              <a:rPr lang="tr-TR" sz="2200" dirty="0">
                <a:ea typeface="+mn-lt"/>
                <a:cs typeface="+mn-lt"/>
              </a:rPr>
              <a:t> </a:t>
            </a:r>
            <a:r>
              <a:rPr lang="tr-TR" sz="2200" err="1">
                <a:ea typeface="+mn-lt"/>
                <a:cs typeface="+mn-lt"/>
              </a:rPr>
              <a:t>to</a:t>
            </a:r>
            <a:r>
              <a:rPr lang="tr-TR" sz="2200" dirty="0">
                <a:ea typeface="+mn-lt"/>
                <a:cs typeface="+mn-lt"/>
              </a:rPr>
              <a:t> </a:t>
            </a:r>
            <a:r>
              <a:rPr lang="tr-TR" sz="2200" err="1">
                <a:ea typeface="+mn-lt"/>
                <a:cs typeface="+mn-lt"/>
              </a:rPr>
              <a:t>perform</a:t>
            </a:r>
            <a:r>
              <a:rPr lang="tr-TR" sz="2200" dirty="0">
                <a:ea typeface="+mn-lt"/>
                <a:cs typeface="+mn-lt"/>
              </a:rPr>
              <a:t> </a:t>
            </a:r>
            <a:r>
              <a:rPr lang="tr-TR" sz="2200" err="1">
                <a:ea typeface="+mn-lt"/>
                <a:cs typeface="+mn-lt"/>
              </a:rPr>
              <a:t>complex</a:t>
            </a:r>
            <a:r>
              <a:rPr lang="tr-TR" sz="2200" dirty="0">
                <a:ea typeface="+mn-lt"/>
                <a:cs typeface="+mn-lt"/>
              </a:rPr>
              <a:t> </a:t>
            </a:r>
            <a:r>
              <a:rPr lang="tr-TR" sz="2200" err="1">
                <a:ea typeface="+mn-lt"/>
                <a:cs typeface="+mn-lt"/>
              </a:rPr>
              <a:t>calculations</a:t>
            </a:r>
            <a:r>
              <a:rPr lang="tr-TR" sz="2200" dirty="0">
                <a:ea typeface="+mn-lt"/>
                <a:cs typeface="+mn-lt"/>
              </a:rPr>
              <a:t> </a:t>
            </a:r>
            <a:r>
              <a:rPr lang="tr-TR" sz="2200" err="1">
                <a:ea typeface="+mn-lt"/>
                <a:cs typeface="+mn-lt"/>
              </a:rPr>
              <a:t>to</a:t>
            </a:r>
            <a:r>
              <a:rPr lang="tr-TR" sz="2200" dirty="0">
                <a:ea typeface="+mn-lt"/>
                <a:cs typeface="+mn-lt"/>
              </a:rPr>
              <a:t> </a:t>
            </a:r>
            <a:r>
              <a:rPr lang="tr-TR" sz="2200" err="1">
                <a:ea typeface="+mn-lt"/>
                <a:cs typeface="+mn-lt"/>
              </a:rPr>
              <a:t>solve</a:t>
            </a:r>
            <a:r>
              <a:rPr lang="tr-TR" sz="2200" dirty="0">
                <a:ea typeface="+mn-lt"/>
                <a:cs typeface="+mn-lt"/>
              </a:rPr>
              <a:t> a </a:t>
            </a:r>
            <a:r>
              <a:rPr lang="tr-TR" sz="2200" err="1">
                <a:ea typeface="+mn-lt"/>
                <a:cs typeface="+mn-lt"/>
              </a:rPr>
              <a:t>cryptographic</a:t>
            </a:r>
            <a:r>
              <a:rPr lang="tr-TR" sz="2200" dirty="0">
                <a:ea typeface="+mn-lt"/>
                <a:cs typeface="+mn-lt"/>
              </a:rPr>
              <a:t> </a:t>
            </a:r>
            <a:r>
              <a:rPr lang="tr-TR" sz="2200" err="1">
                <a:ea typeface="+mn-lt"/>
                <a:cs typeface="+mn-lt"/>
              </a:rPr>
              <a:t>puzzle</a:t>
            </a:r>
            <a:r>
              <a:rPr lang="tr-TR" sz="2200" dirty="0">
                <a:ea typeface="+mn-lt"/>
                <a:cs typeface="+mn-lt"/>
              </a:rPr>
              <a:t> in </a:t>
            </a:r>
            <a:r>
              <a:rPr lang="tr-TR" sz="2200" err="1">
                <a:ea typeface="+mn-lt"/>
                <a:cs typeface="+mn-lt"/>
              </a:rPr>
              <a:t>order</a:t>
            </a:r>
            <a:r>
              <a:rPr lang="tr-TR" sz="2200" dirty="0">
                <a:ea typeface="+mn-lt"/>
                <a:cs typeface="+mn-lt"/>
              </a:rPr>
              <a:t> </a:t>
            </a:r>
            <a:r>
              <a:rPr lang="tr-TR" sz="2200" err="1">
                <a:ea typeface="+mn-lt"/>
                <a:cs typeface="+mn-lt"/>
              </a:rPr>
              <a:t>to</a:t>
            </a:r>
            <a:r>
              <a:rPr lang="tr-TR" sz="2200" dirty="0">
                <a:ea typeface="+mn-lt"/>
                <a:cs typeface="+mn-lt"/>
              </a:rPr>
              <a:t> </a:t>
            </a:r>
            <a:r>
              <a:rPr lang="tr-TR" sz="2200" err="1">
                <a:ea typeface="+mn-lt"/>
                <a:cs typeface="+mn-lt"/>
              </a:rPr>
              <a:t>add</a:t>
            </a:r>
            <a:r>
              <a:rPr lang="tr-TR" sz="2200" dirty="0">
                <a:ea typeface="+mn-lt"/>
                <a:cs typeface="+mn-lt"/>
              </a:rPr>
              <a:t> a </a:t>
            </a:r>
            <a:r>
              <a:rPr lang="tr-TR" sz="2200" err="1">
                <a:ea typeface="+mn-lt"/>
                <a:cs typeface="+mn-lt"/>
              </a:rPr>
              <a:t>new</a:t>
            </a:r>
            <a:r>
              <a:rPr lang="tr-TR" sz="2200" dirty="0">
                <a:ea typeface="+mn-lt"/>
                <a:cs typeface="+mn-lt"/>
              </a:rPr>
              <a:t> </a:t>
            </a:r>
            <a:r>
              <a:rPr lang="tr-TR" sz="2200" err="1">
                <a:ea typeface="+mn-lt"/>
                <a:cs typeface="+mn-lt"/>
              </a:rPr>
              <a:t>block</a:t>
            </a:r>
            <a:r>
              <a:rPr lang="tr-TR" sz="2200" dirty="0">
                <a:ea typeface="+mn-lt"/>
                <a:cs typeface="+mn-lt"/>
              </a:rPr>
              <a:t> </a:t>
            </a:r>
            <a:r>
              <a:rPr lang="tr-TR" sz="2200" err="1">
                <a:ea typeface="+mn-lt"/>
                <a:cs typeface="+mn-lt"/>
              </a:rPr>
              <a:t>to</a:t>
            </a:r>
            <a:r>
              <a:rPr lang="tr-TR" sz="2200" dirty="0">
                <a:ea typeface="+mn-lt"/>
                <a:cs typeface="+mn-lt"/>
              </a:rPr>
              <a:t> </a:t>
            </a:r>
            <a:r>
              <a:rPr lang="tr-TR" sz="2200" err="1">
                <a:ea typeface="+mn-lt"/>
                <a:cs typeface="+mn-lt"/>
              </a:rPr>
              <a:t>the</a:t>
            </a:r>
            <a:r>
              <a:rPr lang="tr-TR" sz="2200" dirty="0">
                <a:ea typeface="+mn-lt"/>
                <a:cs typeface="+mn-lt"/>
              </a:rPr>
              <a:t> </a:t>
            </a:r>
            <a:r>
              <a:rPr lang="tr-TR" sz="2200" err="1">
                <a:ea typeface="+mn-lt"/>
                <a:cs typeface="+mn-lt"/>
              </a:rPr>
              <a:t>chain</a:t>
            </a:r>
            <a:r>
              <a:rPr lang="tr-TR" sz="2200" dirty="0">
                <a:ea typeface="+mn-lt"/>
                <a:cs typeface="+mn-lt"/>
              </a:rPr>
              <a:t>. </a:t>
            </a:r>
            <a:r>
              <a:rPr lang="tr-TR" sz="2200" err="1">
                <a:ea typeface="+mn-lt"/>
                <a:cs typeface="+mn-lt"/>
              </a:rPr>
              <a:t>This</a:t>
            </a:r>
            <a:r>
              <a:rPr lang="tr-TR" sz="2200" dirty="0">
                <a:ea typeface="+mn-lt"/>
                <a:cs typeface="+mn-lt"/>
              </a:rPr>
              <a:t> </a:t>
            </a:r>
            <a:r>
              <a:rPr lang="tr-TR" sz="2200" err="1">
                <a:ea typeface="+mn-lt"/>
                <a:cs typeface="+mn-lt"/>
              </a:rPr>
              <a:t>process</a:t>
            </a:r>
            <a:r>
              <a:rPr lang="tr-TR" sz="2200" dirty="0">
                <a:ea typeface="+mn-lt"/>
                <a:cs typeface="+mn-lt"/>
              </a:rPr>
              <a:t> is </a:t>
            </a:r>
            <a:r>
              <a:rPr lang="tr-TR" sz="2200" err="1">
                <a:ea typeface="+mn-lt"/>
                <a:cs typeface="+mn-lt"/>
              </a:rPr>
              <a:t>energy-intensive</a:t>
            </a:r>
            <a:r>
              <a:rPr lang="tr-TR" sz="2200" dirty="0">
                <a:ea typeface="+mn-lt"/>
                <a:cs typeface="+mn-lt"/>
              </a:rPr>
              <a:t> </a:t>
            </a:r>
            <a:r>
              <a:rPr lang="tr-TR" sz="2200" err="1">
                <a:ea typeface="+mn-lt"/>
                <a:cs typeface="+mn-lt"/>
              </a:rPr>
              <a:t>and</a:t>
            </a:r>
            <a:r>
              <a:rPr lang="tr-TR" sz="2200" dirty="0">
                <a:ea typeface="+mn-lt"/>
                <a:cs typeface="+mn-lt"/>
              </a:rPr>
              <a:t> </a:t>
            </a:r>
            <a:r>
              <a:rPr lang="tr-TR" sz="2200" err="1">
                <a:ea typeface="+mn-lt"/>
                <a:cs typeface="+mn-lt"/>
              </a:rPr>
              <a:t>requires</a:t>
            </a:r>
            <a:r>
              <a:rPr lang="tr-TR" sz="2200" dirty="0">
                <a:ea typeface="+mn-lt"/>
                <a:cs typeface="+mn-lt"/>
              </a:rPr>
              <a:t> </a:t>
            </a:r>
            <a:r>
              <a:rPr lang="tr-TR" sz="2200" err="1">
                <a:ea typeface="+mn-lt"/>
                <a:cs typeface="+mn-lt"/>
              </a:rPr>
              <a:t>expensive</a:t>
            </a:r>
            <a:r>
              <a:rPr lang="tr-TR" sz="2200" dirty="0">
                <a:ea typeface="+mn-lt"/>
                <a:cs typeface="+mn-lt"/>
              </a:rPr>
              <a:t> hardware. </a:t>
            </a:r>
            <a:r>
              <a:rPr lang="tr-TR" sz="2200" err="1">
                <a:ea typeface="+mn-lt"/>
                <a:cs typeface="+mn-lt"/>
              </a:rPr>
              <a:t>In</a:t>
            </a:r>
            <a:r>
              <a:rPr lang="tr-TR" sz="2200" dirty="0">
                <a:ea typeface="+mn-lt"/>
                <a:cs typeface="+mn-lt"/>
              </a:rPr>
              <a:t> </a:t>
            </a:r>
            <a:r>
              <a:rPr lang="tr-TR" sz="2200" err="1">
                <a:ea typeface="+mn-lt"/>
                <a:cs typeface="+mn-lt"/>
              </a:rPr>
              <a:t>contrast</a:t>
            </a:r>
            <a:r>
              <a:rPr lang="tr-TR" sz="2200" dirty="0">
                <a:ea typeface="+mn-lt"/>
                <a:cs typeface="+mn-lt"/>
              </a:rPr>
              <a:t>, </a:t>
            </a:r>
            <a:r>
              <a:rPr lang="tr-TR" sz="2200" err="1">
                <a:ea typeface="+mn-lt"/>
                <a:cs typeface="+mn-lt"/>
              </a:rPr>
              <a:t>PoS</a:t>
            </a:r>
            <a:r>
              <a:rPr lang="tr-TR" sz="2200" dirty="0">
                <a:ea typeface="+mn-lt"/>
                <a:cs typeface="+mn-lt"/>
              </a:rPr>
              <a:t> </a:t>
            </a:r>
            <a:r>
              <a:rPr lang="tr-TR" sz="2200" err="1">
                <a:ea typeface="+mn-lt"/>
                <a:cs typeface="+mn-lt"/>
              </a:rPr>
              <a:t>allows</a:t>
            </a:r>
            <a:r>
              <a:rPr lang="tr-TR" sz="2200" dirty="0">
                <a:ea typeface="+mn-lt"/>
                <a:cs typeface="+mn-lt"/>
              </a:rPr>
              <a:t> </a:t>
            </a:r>
            <a:r>
              <a:rPr lang="tr-TR" sz="2200" err="1">
                <a:ea typeface="+mn-lt"/>
                <a:cs typeface="+mn-lt"/>
              </a:rPr>
              <a:t>block</a:t>
            </a:r>
            <a:r>
              <a:rPr lang="tr-TR" sz="2200" dirty="0">
                <a:ea typeface="+mn-lt"/>
                <a:cs typeface="+mn-lt"/>
              </a:rPr>
              <a:t> </a:t>
            </a:r>
            <a:r>
              <a:rPr lang="tr-TR" sz="2200" err="1">
                <a:ea typeface="+mn-lt"/>
                <a:cs typeface="+mn-lt"/>
              </a:rPr>
              <a:t>validators</a:t>
            </a:r>
            <a:r>
              <a:rPr lang="tr-TR" sz="2200" dirty="0">
                <a:ea typeface="+mn-lt"/>
                <a:cs typeface="+mn-lt"/>
              </a:rPr>
              <a:t> </a:t>
            </a:r>
            <a:r>
              <a:rPr lang="tr-TR" sz="2200" err="1">
                <a:ea typeface="+mn-lt"/>
                <a:cs typeface="+mn-lt"/>
              </a:rPr>
              <a:t>to</a:t>
            </a:r>
            <a:r>
              <a:rPr lang="tr-TR" sz="2200" dirty="0">
                <a:ea typeface="+mn-lt"/>
                <a:cs typeface="+mn-lt"/>
              </a:rPr>
              <a:t> </a:t>
            </a:r>
            <a:r>
              <a:rPr lang="tr-TR" sz="2200" err="1">
                <a:ea typeface="+mn-lt"/>
                <a:cs typeface="+mn-lt"/>
              </a:rPr>
              <a:t>create</a:t>
            </a:r>
            <a:r>
              <a:rPr lang="tr-TR" sz="2200" dirty="0">
                <a:ea typeface="+mn-lt"/>
                <a:cs typeface="+mn-lt"/>
              </a:rPr>
              <a:t> </a:t>
            </a:r>
            <a:r>
              <a:rPr lang="tr-TR" sz="2200" err="1">
                <a:ea typeface="+mn-lt"/>
                <a:cs typeface="+mn-lt"/>
              </a:rPr>
              <a:t>new</a:t>
            </a:r>
            <a:r>
              <a:rPr lang="tr-TR" sz="2200" dirty="0">
                <a:ea typeface="+mn-lt"/>
                <a:cs typeface="+mn-lt"/>
              </a:rPr>
              <a:t> </a:t>
            </a:r>
            <a:r>
              <a:rPr lang="tr-TR" sz="2200" err="1">
                <a:ea typeface="+mn-lt"/>
                <a:cs typeface="+mn-lt"/>
              </a:rPr>
              <a:t>blocks</a:t>
            </a:r>
            <a:r>
              <a:rPr lang="tr-TR" sz="2200" dirty="0">
                <a:ea typeface="+mn-lt"/>
                <a:cs typeface="+mn-lt"/>
              </a:rPr>
              <a:t> </a:t>
            </a:r>
            <a:r>
              <a:rPr lang="tr-TR" sz="2200" err="1">
                <a:ea typeface="+mn-lt"/>
                <a:cs typeface="+mn-lt"/>
              </a:rPr>
              <a:t>based</a:t>
            </a:r>
            <a:r>
              <a:rPr lang="tr-TR" sz="2200" dirty="0">
                <a:ea typeface="+mn-lt"/>
                <a:cs typeface="+mn-lt"/>
              </a:rPr>
              <a:t> on </a:t>
            </a:r>
            <a:r>
              <a:rPr lang="tr-TR" sz="2200" err="1">
                <a:ea typeface="+mn-lt"/>
                <a:cs typeface="+mn-lt"/>
              </a:rPr>
              <a:t>their</a:t>
            </a:r>
            <a:r>
              <a:rPr lang="tr-TR" sz="2200" dirty="0">
                <a:ea typeface="+mn-lt"/>
                <a:cs typeface="+mn-lt"/>
              </a:rPr>
              <a:t> </a:t>
            </a:r>
            <a:r>
              <a:rPr lang="tr-TR" sz="2200" err="1">
                <a:ea typeface="+mn-lt"/>
                <a:cs typeface="+mn-lt"/>
              </a:rPr>
              <a:t>stake</a:t>
            </a:r>
            <a:r>
              <a:rPr lang="tr-TR" sz="2200" dirty="0">
                <a:ea typeface="+mn-lt"/>
                <a:cs typeface="+mn-lt"/>
              </a:rPr>
              <a:t> in </a:t>
            </a:r>
            <a:r>
              <a:rPr lang="tr-TR" sz="2200" err="1">
                <a:ea typeface="+mn-lt"/>
                <a:cs typeface="+mn-lt"/>
              </a:rPr>
              <a:t>the</a:t>
            </a:r>
            <a:r>
              <a:rPr lang="tr-TR" sz="2200" dirty="0">
                <a:ea typeface="+mn-lt"/>
                <a:cs typeface="+mn-lt"/>
              </a:rPr>
              <a:t> network, </a:t>
            </a:r>
            <a:r>
              <a:rPr lang="tr-TR" sz="2200" err="1">
                <a:ea typeface="+mn-lt"/>
                <a:cs typeface="+mn-lt"/>
              </a:rPr>
              <a:t>rather</a:t>
            </a:r>
            <a:r>
              <a:rPr lang="tr-TR" sz="2200" dirty="0">
                <a:ea typeface="+mn-lt"/>
                <a:cs typeface="+mn-lt"/>
              </a:rPr>
              <a:t> </a:t>
            </a:r>
            <a:r>
              <a:rPr lang="tr-TR" sz="2200" err="1">
                <a:ea typeface="+mn-lt"/>
                <a:cs typeface="+mn-lt"/>
              </a:rPr>
              <a:t>than</a:t>
            </a:r>
            <a:r>
              <a:rPr lang="tr-TR" sz="2200" dirty="0">
                <a:ea typeface="+mn-lt"/>
                <a:cs typeface="+mn-lt"/>
              </a:rPr>
              <a:t> </a:t>
            </a:r>
            <a:r>
              <a:rPr lang="tr-TR" sz="2200" err="1">
                <a:ea typeface="+mn-lt"/>
                <a:cs typeface="+mn-lt"/>
              </a:rPr>
              <a:t>computational</a:t>
            </a:r>
            <a:r>
              <a:rPr lang="tr-TR" sz="2200" dirty="0">
                <a:ea typeface="+mn-lt"/>
                <a:cs typeface="+mn-lt"/>
              </a:rPr>
              <a:t> </a:t>
            </a:r>
            <a:r>
              <a:rPr lang="tr-TR" sz="2200" err="1">
                <a:ea typeface="+mn-lt"/>
                <a:cs typeface="+mn-lt"/>
              </a:rPr>
              <a:t>power</a:t>
            </a:r>
            <a:r>
              <a:rPr lang="tr-TR" sz="2200" dirty="0">
                <a:ea typeface="+mn-lt"/>
                <a:cs typeface="+mn-lt"/>
              </a:rPr>
              <a:t>. </a:t>
            </a:r>
            <a:r>
              <a:rPr lang="tr-TR" sz="2200" err="1">
                <a:ea typeface="+mn-lt"/>
                <a:cs typeface="+mn-lt"/>
              </a:rPr>
              <a:t>This</a:t>
            </a:r>
            <a:r>
              <a:rPr lang="tr-TR" sz="2200" dirty="0">
                <a:ea typeface="+mn-lt"/>
                <a:cs typeface="+mn-lt"/>
              </a:rPr>
              <a:t> </a:t>
            </a:r>
            <a:r>
              <a:rPr lang="tr-TR" sz="2200" err="1">
                <a:ea typeface="+mn-lt"/>
                <a:cs typeface="+mn-lt"/>
              </a:rPr>
              <a:t>method</a:t>
            </a:r>
            <a:r>
              <a:rPr lang="tr-TR" sz="2200" dirty="0">
                <a:ea typeface="+mn-lt"/>
                <a:cs typeface="+mn-lt"/>
              </a:rPr>
              <a:t> is </a:t>
            </a:r>
            <a:r>
              <a:rPr lang="tr-TR" sz="2200" err="1">
                <a:ea typeface="+mn-lt"/>
                <a:cs typeface="+mn-lt"/>
              </a:rPr>
              <a:t>less</a:t>
            </a:r>
            <a:r>
              <a:rPr lang="tr-TR" sz="2200" dirty="0">
                <a:ea typeface="+mn-lt"/>
                <a:cs typeface="+mn-lt"/>
              </a:rPr>
              <a:t> </a:t>
            </a:r>
            <a:r>
              <a:rPr lang="tr-TR" sz="2200" err="1">
                <a:ea typeface="+mn-lt"/>
                <a:cs typeface="+mn-lt"/>
              </a:rPr>
              <a:t>energy-intensive</a:t>
            </a:r>
            <a:r>
              <a:rPr lang="tr-TR" sz="2200" dirty="0">
                <a:ea typeface="+mn-lt"/>
                <a:cs typeface="+mn-lt"/>
              </a:rPr>
              <a:t> </a:t>
            </a:r>
            <a:r>
              <a:rPr lang="tr-TR" sz="2200" err="1">
                <a:ea typeface="+mn-lt"/>
                <a:cs typeface="+mn-lt"/>
              </a:rPr>
              <a:t>and</a:t>
            </a:r>
            <a:r>
              <a:rPr lang="tr-TR" sz="2200" dirty="0">
                <a:ea typeface="+mn-lt"/>
                <a:cs typeface="+mn-lt"/>
              </a:rPr>
              <a:t> </a:t>
            </a:r>
            <a:r>
              <a:rPr lang="tr-TR" sz="2200" err="1">
                <a:ea typeface="+mn-lt"/>
                <a:cs typeface="+mn-lt"/>
              </a:rPr>
              <a:t>requires</a:t>
            </a:r>
            <a:r>
              <a:rPr lang="tr-TR" sz="2200" dirty="0">
                <a:ea typeface="+mn-lt"/>
                <a:cs typeface="+mn-lt"/>
              </a:rPr>
              <a:t> </a:t>
            </a:r>
            <a:r>
              <a:rPr lang="tr-TR" sz="2200" err="1">
                <a:ea typeface="+mn-lt"/>
                <a:cs typeface="+mn-lt"/>
              </a:rPr>
              <a:t>less</a:t>
            </a:r>
            <a:r>
              <a:rPr lang="tr-TR" sz="2200" dirty="0">
                <a:ea typeface="+mn-lt"/>
                <a:cs typeface="+mn-lt"/>
              </a:rPr>
              <a:t> hardware. </a:t>
            </a:r>
            <a:r>
              <a:rPr lang="tr-TR" sz="2200" err="1">
                <a:ea typeface="+mn-lt"/>
                <a:cs typeface="+mn-lt"/>
              </a:rPr>
              <a:t>However</a:t>
            </a:r>
            <a:r>
              <a:rPr lang="tr-TR" sz="2200" dirty="0">
                <a:ea typeface="+mn-lt"/>
                <a:cs typeface="+mn-lt"/>
              </a:rPr>
              <a:t>, </a:t>
            </a:r>
            <a:r>
              <a:rPr lang="tr-TR" sz="2200" err="1">
                <a:ea typeface="+mn-lt"/>
                <a:cs typeface="+mn-lt"/>
              </a:rPr>
              <a:t>PoS</a:t>
            </a:r>
            <a:r>
              <a:rPr lang="tr-TR" sz="2200" dirty="0">
                <a:ea typeface="+mn-lt"/>
                <a:cs typeface="+mn-lt"/>
              </a:rPr>
              <a:t> </a:t>
            </a:r>
            <a:r>
              <a:rPr lang="tr-TR" sz="2200" err="1">
                <a:ea typeface="+mn-lt"/>
                <a:cs typeface="+mn-lt"/>
              </a:rPr>
              <a:t>introduces</a:t>
            </a:r>
            <a:r>
              <a:rPr lang="tr-TR" sz="2200" dirty="0">
                <a:ea typeface="+mn-lt"/>
                <a:cs typeface="+mn-lt"/>
              </a:rPr>
              <a:t> </a:t>
            </a:r>
            <a:r>
              <a:rPr lang="tr-TR" sz="2200" err="1">
                <a:ea typeface="+mn-lt"/>
                <a:cs typeface="+mn-lt"/>
              </a:rPr>
              <a:t>the</a:t>
            </a:r>
            <a:r>
              <a:rPr lang="tr-TR" sz="2200" dirty="0">
                <a:ea typeface="+mn-lt"/>
                <a:cs typeface="+mn-lt"/>
              </a:rPr>
              <a:t> </a:t>
            </a:r>
            <a:r>
              <a:rPr lang="tr-TR" sz="2200" err="1">
                <a:ea typeface="+mn-lt"/>
                <a:cs typeface="+mn-lt"/>
              </a:rPr>
              <a:t>possibility</a:t>
            </a:r>
            <a:r>
              <a:rPr lang="tr-TR" sz="2200" dirty="0">
                <a:ea typeface="+mn-lt"/>
                <a:cs typeface="+mn-lt"/>
              </a:rPr>
              <a:t> of </a:t>
            </a:r>
            <a:r>
              <a:rPr lang="tr-TR" sz="2200" err="1">
                <a:ea typeface="+mn-lt"/>
                <a:cs typeface="+mn-lt"/>
              </a:rPr>
              <a:t>centralization</a:t>
            </a:r>
            <a:r>
              <a:rPr lang="tr-TR" sz="2200" dirty="0">
                <a:ea typeface="+mn-lt"/>
                <a:cs typeface="+mn-lt"/>
              </a:rPr>
              <a:t>, as </a:t>
            </a:r>
            <a:r>
              <a:rPr lang="tr-TR" sz="2200" err="1">
                <a:ea typeface="+mn-lt"/>
                <a:cs typeface="+mn-lt"/>
              </a:rPr>
              <a:t>those</a:t>
            </a:r>
            <a:r>
              <a:rPr lang="tr-TR" sz="2200" dirty="0">
                <a:ea typeface="+mn-lt"/>
                <a:cs typeface="+mn-lt"/>
              </a:rPr>
              <a:t> </a:t>
            </a:r>
            <a:r>
              <a:rPr lang="tr-TR" sz="2200" err="1">
                <a:ea typeface="+mn-lt"/>
                <a:cs typeface="+mn-lt"/>
              </a:rPr>
              <a:t>with</a:t>
            </a:r>
            <a:r>
              <a:rPr lang="tr-TR" sz="2200" dirty="0">
                <a:ea typeface="+mn-lt"/>
                <a:cs typeface="+mn-lt"/>
              </a:rPr>
              <a:t> </a:t>
            </a:r>
            <a:r>
              <a:rPr lang="tr-TR" sz="2200" err="1">
                <a:ea typeface="+mn-lt"/>
                <a:cs typeface="+mn-lt"/>
              </a:rPr>
              <a:t>the</a:t>
            </a:r>
            <a:r>
              <a:rPr lang="tr-TR" sz="2200" dirty="0">
                <a:ea typeface="+mn-lt"/>
                <a:cs typeface="+mn-lt"/>
              </a:rPr>
              <a:t> </a:t>
            </a:r>
            <a:r>
              <a:rPr lang="tr-TR" sz="2200" err="1">
                <a:ea typeface="+mn-lt"/>
                <a:cs typeface="+mn-lt"/>
              </a:rPr>
              <a:t>most</a:t>
            </a:r>
            <a:r>
              <a:rPr lang="tr-TR" sz="2200" dirty="0">
                <a:ea typeface="+mn-lt"/>
                <a:cs typeface="+mn-lt"/>
              </a:rPr>
              <a:t> </a:t>
            </a:r>
            <a:r>
              <a:rPr lang="tr-TR" sz="2200" err="1">
                <a:ea typeface="+mn-lt"/>
                <a:cs typeface="+mn-lt"/>
              </a:rPr>
              <a:t>stake</a:t>
            </a:r>
            <a:r>
              <a:rPr lang="tr-TR" sz="2200" dirty="0">
                <a:ea typeface="+mn-lt"/>
                <a:cs typeface="+mn-lt"/>
              </a:rPr>
              <a:t> </a:t>
            </a:r>
            <a:r>
              <a:rPr lang="tr-TR" sz="2200" err="1">
                <a:ea typeface="+mn-lt"/>
                <a:cs typeface="+mn-lt"/>
              </a:rPr>
              <a:t>have</a:t>
            </a:r>
            <a:r>
              <a:rPr lang="tr-TR" sz="2200" dirty="0">
                <a:ea typeface="+mn-lt"/>
                <a:cs typeface="+mn-lt"/>
              </a:rPr>
              <a:t> </a:t>
            </a:r>
            <a:r>
              <a:rPr lang="tr-TR" sz="2200" err="1">
                <a:ea typeface="+mn-lt"/>
                <a:cs typeface="+mn-lt"/>
              </a:rPr>
              <a:t>more</a:t>
            </a:r>
            <a:r>
              <a:rPr lang="tr-TR" sz="2200" dirty="0">
                <a:ea typeface="+mn-lt"/>
                <a:cs typeface="+mn-lt"/>
              </a:rPr>
              <a:t> </a:t>
            </a:r>
            <a:r>
              <a:rPr lang="tr-TR" sz="2200" err="1">
                <a:ea typeface="+mn-lt"/>
                <a:cs typeface="+mn-lt"/>
              </a:rPr>
              <a:t>power</a:t>
            </a:r>
            <a:r>
              <a:rPr lang="tr-TR" sz="2200" dirty="0">
                <a:ea typeface="+mn-lt"/>
                <a:cs typeface="+mn-lt"/>
              </a:rPr>
              <a:t> in </a:t>
            </a:r>
            <a:r>
              <a:rPr lang="tr-TR" sz="2200" err="1">
                <a:ea typeface="+mn-lt"/>
                <a:cs typeface="+mn-lt"/>
              </a:rPr>
              <a:t>the</a:t>
            </a:r>
            <a:r>
              <a:rPr lang="tr-TR" sz="2200" dirty="0">
                <a:ea typeface="+mn-lt"/>
                <a:cs typeface="+mn-lt"/>
              </a:rPr>
              <a:t> network.</a:t>
            </a:r>
            <a:endParaRPr lang="tr-TR" sz="2200" dirty="0"/>
          </a:p>
        </p:txBody>
      </p:sp>
    </p:spTree>
    <p:extLst>
      <p:ext uri="{BB962C8B-B14F-4D97-AF65-F5344CB8AC3E}">
        <p14:creationId xmlns:p14="http://schemas.microsoft.com/office/powerpoint/2010/main" val="964414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38F7A5A-94D2-7286-85B2-FB2909BA2EFA}"/>
              </a:ext>
            </a:extLst>
          </p:cNvPr>
          <p:cNvSpPr>
            <a:spLocks noGrp="1"/>
          </p:cNvSpPr>
          <p:nvPr>
            <p:ph type="title"/>
          </p:nvPr>
        </p:nvSpPr>
        <p:spPr>
          <a:xfrm>
            <a:off x="630936" y="640080"/>
            <a:ext cx="4818888" cy="1481328"/>
          </a:xfrm>
        </p:spPr>
        <p:txBody>
          <a:bodyPr anchor="b">
            <a:normAutofit/>
          </a:bodyPr>
          <a:lstStyle/>
          <a:p>
            <a:r>
              <a:rPr lang="tr-TR" sz="5400">
                <a:ea typeface="Calibri Light"/>
                <a:cs typeface="Calibri Light"/>
              </a:rPr>
              <a:t>Web3.0</a:t>
            </a:r>
            <a:endParaRPr lang="tr-TR" sz="5400"/>
          </a:p>
        </p:txBody>
      </p:sp>
      <p:sp>
        <p:nvSpPr>
          <p:cNvPr id="2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447A730E-F49E-BE2F-DE50-31A9B9E730AD}"/>
              </a:ext>
            </a:extLst>
          </p:cNvPr>
          <p:cNvSpPr>
            <a:spLocks noGrp="1"/>
          </p:cNvSpPr>
          <p:nvPr>
            <p:ph idx="1"/>
          </p:nvPr>
        </p:nvSpPr>
        <p:spPr>
          <a:xfrm>
            <a:off x="630936" y="2660904"/>
            <a:ext cx="4818888" cy="3547872"/>
          </a:xfrm>
        </p:spPr>
        <p:txBody>
          <a:bodyPr vert="horz" lIns="91440" tIns="45720" rIns="91440" bIns="45720" rtlCol="0" anchor="t">
            <a:noAutofit/>
          </a:bodyPr>
          <a:lstStyle/>
          <a:p>
            <a:r>
              <a:rPr lang="tr-TR" sz="1700">
                <a:ea typeface="+mn-lt"/>
                <a:cs typeface="+mn-lt"/>
              </a:rPr>
              <a:t>Web3, also known as the decentralized web, is the next evolution of the internet that aims to enable peer-to-peer interactions without relying on centralized intermediaries. Web3 technologies, such as blockchain, smart contracts, and decentralized applications (dApps), allow for the creation of trustless and transparent digital ecosystems. With web3, users can control their data, identities, and digital assets without relying on third parties, and developers can create new types of decentralized applications that are not possible with traditional web technologies.</a:t>
            </a:r>
            <a:endParaRPr lang="tr-TR" sz="1700"/>
          </a:p>
        </p:txBody>
      </p:sp>
      <p:pic>
        <p:nvPicPr>
          <p:cNvPr id="4" name="Resim 4" descr="metin, elektronik donanım, kontrol paneli içeren bir resim&#10;&#10;Açıklama otomatik olarak oluşturuldu">
            <a:extLst>
              <a:ext uri="{FF2B5EF4-FFF2-40B4-BE49-F238E27FC236}">
                <a16:creationId xmlns:a16="http://schemas.microsoft.com/office/drawing/2014/main" id="{4441545F-EE92-3E70-5C4D-DFAE92ACDEFF}"/>
              </a:ext>
            </a:extLst>
          </p:cNvPr>
          <p:cNvPicPr>
            <a:picLocks noChangeAspect="1"/>
          </p:cNvPicPr>
          <p:nvPr/>
        </p:nvPicPr>
        <p:blipFill rotWithShape="1">
          <a:blip r:embed="rId2"/>
          <a:srcRect t="11892" b="8724"/>
          <a:stretch/>
        </p:blipFill>
        <p:spPr>
          <a:xfrm>
            <a:off x="5509577" y="2000398"/>
            <a:ext cx="6609156" cy="3633583"/>
          </a:xfrm>
          <a:prstGeom prst="rect">
            <a:avLst/>
          </a:prstGeom>
        </p:spPr>
      </p:pic>
    </p:spTree>
    <p:extLst>
      <p:ext uri="{BB962C8B-B14F-4D97-AF65-F5344CB8AC3E}">
        <p14:creationId xmlns:p14="http://schemas.microsoft.com/office/powerpoint/2010/main" val="2141322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4" descr="metin içeren bir resim&#10;&#10;Açıklama otomatik olarak oluşturuldu">
            <a:extLst>
              <a:ext uri="{FF2B5EF4-FFF2-40B4-BE49-F238E27FC236}">
                <a16:creationId xmlns:a16="http://schemas.microsoft.com/office/drawing/2014/main" id="{E8092232-D947-23F6-953D-12AFEFB330C2}"/>
              </a:ext>
            </a:extLst>
          </p:cNvPr>
          <p:cNvPicPr>
            <a:picLocks noChangeAspect="1"/>
          </p:cNvPicPr>
          <p:nvPr/>
        </p:nvPicPr>
        <p:blipFill rotWithShape="1">
          <a:blip r:embed="rId2"/>
          <a:srcRect r="5882" b="-1"/>
          <a:stretch/>
        </p:blipFill>
        <p:spPr>
          <a:xfrm>
            <a:off x="2522356" y="10"/>
            <a:ext cx="9669642" cy="6857990"/>
          </a:xfrm>
          <a:prstGeom prst="rect">
            <a:avLst/>
          </a:prstGeom>
        </p:spPr>
      </p:pic>
      <p:sp>
        <p:nvSpPr>
          <p:cNvPr id="28" name="Rectangle 2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33D2C545-8A08-54F7-7FB8-F7C3CA9173D4}"/>
              </a:ext>
            </a:extLst>
          </p:cNvPr>
          <p:cNvSpPr>
            <a:spLocks noGrp="1"/>
          </p:cNvSpPr>
          <p:nvPr>
            <p:ph type="title"/>
          </p:nvPr>
        </p:nvSpPr>
        <p:spPr>
          <a:xfrm>
            <a:off x="838200" y="365125"/>
            <a:ext cx="3822189" cy="1899912"/>
          </a:xfrm>
        </p:spPr>
        <p:txBody>
          <a:bodyPr>
            <a:normAutofit/>
          </a:bodyPr>
          <a:lstStyle/>
          <a:p>
            <a:r>
              <a:rPr lang="tr-TR" sz="4000">
                <a:ea typeface="Calibri Light"/>
                <a:cs typeface="Calibri Light"/>
              </a:rPr>
              <a:t>Cryptocurrency</a:t>
            </a:r>
            <a:endParaRPr lang="tr-TR" sz="4000">
              <a:cs typeface="Calibri Light"/>
            </a:endParaRPr>
          </a:p>
        </p:txBody>
      </p:sp>
      <p:sp>
        <p:nvSpPr>
          <p:cNvPr id="3" name="İçerik Yer Tutucusu 2">
            <a:extLst>
              <a:ext uri="{FF2B5EF4-FFF2-40B4-BE49-F238E27FC236}">
                <a16:creationId xmlns:a16="http://schemas.microsoft.com/office/drawing/2014/main" id="{C544B764-A5DA-D8E9-9C75-96C179FF5DCA}"/>
              </a:ext>
            </a:extLst>
          </p:cNvPr>
          <p:cNvSpPr>
            <a:spLocks noGrp="1"/>
          </p:cNvSpPr>
          <p:nvPr>
            <p:ph idx="1"/>
          </p:nvPr>
        </p:nvSpPr>
        <p:spPr>
          <a:xfrm>
            <a:off x="838200" y="2434201"/>
            <a:ext cx="3822189" cy="3742762"/>
          </a:xfrm>
        </p:spPr>
        <p:txBody>
          <a:bodyPr vert="horz" lIns="91440" tIns="45720" rIns="91440" bIns="45720" rtlCol="0">
            <a:normAutofit/>
          </a:bodyPr>
          <a:lstStyle/>
          <a:p>
            <a:r>
              <a:rPr lang="tr-TR" sz="1700">
                <a:ea typeface="+mn-lt"/>
                <a:cs typeface="+mn-lt"/>
              </a:rPr>
              <a:t>Cryptocurrency is a digital or virtual currency that uses cryptography for security. It operates independently of a central bank and is decentralized, meaning that it is not controlled by any single entity or government. The first cryptocurrency, Bitcoin, was created in 2009 by an unknown person or group using the pseudonym Satoshi Nakamoto. Since then, thousands of other cryptocurrencies have been created, each with its own unique features and use cases.</a:t>
            </a:r>
          </a:p>
        </p:txBody>
      </p:sp>
    </p:spTree>
    <p:extLst>
      <p:ext uri="{BB962C8B-B14F-4D97-AF65-F5344CB8AC3E}">
        <p14:creationId xmlns:p14="http://schemas.microsoft.com/office/powerpoint/2010/main" val="3737195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2843F8B-BD21-D63F-BB98-0D8113F8190E}"/>
              </a:ext>
            </a:extLst>
          </p:cNvPr>
          <p:cNvSpPr>
            <a:spLocks noGrp="1"/>
          </p:cNvSpPr>
          <p:nvPr>
            <p:ph type="title"/>
          </p:nvPr>
        </p:nvSpPr>
        <p:spPr>
          <a:xfrm>
            <a:off x="793662" y="386930"/>
            <a:ext cx="10066122" cy="1298448"/>
          </a:xfrm>
        </p:spPr>
        <p:txBody>
          <a:bodyPr anchor="b">
            <a:normAutofit/>
          </a:bodyPr>
          <a:lstStyle/>
          <a:p>
            <a:r>
              <a:rPr lang="tr-TR" sz="4800">
                <a:cs typeface="Calibri Light"/>
              </a:rPr>
              <a:t>Stable Coins</a:t>
            </a:r>
            <a:endParaRPr lang="tr-TR" sz="4800"/>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D3CD45B6-CD95-46A5-1AAE-E3756209BCD4}"/>
              </a:ext>
            </a:extLst>
          </p:cNvPr>
          <p:cNvSpPr>
            <a:spLocks noGrp="1"/>
          </p:cNvSpPr>
          <p:nvPr>
            <p:ph idx="1"/>
          </p:nvPr>
        </p:nvSpPr>
        <p:spPr>
          <a:xfrm>
            <a:off x="276077" y="2211321"/>
            <a:ext cx="5048482" cy="4027638"/>
          </a:xfrm>
        </p:spPr>
        <p:txBody>
          <a:bodyPr vert="horz" lIns="91440" tIns="45720" rIns="91440" bIns="45720" rtlCol="0" anchor="ctr">
            <a:normAutofit/>
          </a:bodyPr>
          <a:lstStyle/>
          <a:p>
            <a:r>
              <a:rPr lang="tr-TR" sz="1900">
                <a:ea typeface="+mn-lt"/>
                <a:cs typeface="+mn-lt"/>
              </a:rPr>
              <a:t>Stablecoins are a type of cryptocurrency that is designed to have a stable value. Unlike other cryptocurrencies, which can have highly volatile prices, stablecoins are often pegged to the value of a specific asset, such as the US dollar, euro, or gold. This stability makes stablecoins more suitable for use as a medium of exchange or a store of value. There are different types of stablecoins, including fiat-backed, crypto-backed, and algorithmic stablecoins.</a:t>
            </a:r>
            <a:endParaRPr lang="tr-TR" sz="1900"/>
          </a:p>
        </p:txBody>
      </p:sp>
      <p:pic>
        <p:nvPicPr>
          <p:cNvPr id="4" name="Resim 4" descr="metin, işaret, cihaz içeren bir resim&#10;&#10;Açıklama otomatik olarak oluşturuldu">
            <a:extLst>
              <a:ext uri="{FF2B5EF4-FFF2-40B4-BE49-F238E27FC236}">
                <a16:creationId xmlns:a16="http://schemas.microsoft.com/office/drawing/2014/main" id="{B01161DC-71C0-5BCD-D50E-22FAEC6CD85F}"/>
              </a:ext>
            </a:extLst>
          </p:cNvPr>
          <p:cNvPicPr>
            <a:picLocks noChangeAspect="1"/>
          </p:cNvPicPr>
          <p:nvPr/>
        </p:nvPicPr>
        <p:blipFill>
          <a:blip r:embed="rId2"/>
          <a:stretch>
            <a:fillRect/>
          </a:stretch>
        </p:blipFill>
        <p:spPr>
          <a:xfrm>
            <a:off x="5911532" y="2892862"/>
            <a:ext cx="5150277" cy="2897030"/>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689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27E57E1-7077-F6F0-52C9-7BE779B6FDCC}"/>
              </a:ext>
            </a:extLst>
          </p:cNvPr>
          <p:cNvSpPr>
            <a:spLocks noGrp="1"/>
          </p:cNvSpPr>
          <p:nvPr>
            <p:ph type="title"/>
          </p:nvPr>
        </p:nvSpPr>
        <p:spPr>
          <a:xfrm>
            <a:off x="6513788" y="365125"/>
            <a:ext cx="4840010" cy="1807305"/>
          </a:xfrm>
        </p:spPr>
        <p:txBody>
          <a:bodyPr>
            <a:normAutofit/>
          </a:bodyPr>
          <a:lstStyle/>
          <a:p>
            <a:r>
              <a:rPr lang="tr-TR" dirty="0">
                <a:ea typeface="Calibri Light"/>
                <a:cs typeface="Calibri Light"/>
              </a:rPr>
              <a:t>NFT</a:t>
            </a:r>
            <a:endParaRPr lang="tr-TR" dirty="0"/>
          </a:p>
        </p:txBody>
      </p:sp>
      <p:pic>
        <p:nvPicPr>
          <p:cNvPr id="4" name="Resim 4" descr="metin içeren bir resim&#10;&#10;Açıklama otomatik olarak oluşturuldu">
            <a:extLst>
              <a:ext uri="{FF2B5EF4-FFF2-40B4-BE49-F238E27FC236}">
                <a16:creationId xmlns:a16="http://schemas.microsoft.com/office/drawing/2014/main" id="{22EC81E5-28E9-D3A9-3EDF-FCA5076CA325}"/>
              </a:ext>
            </a:extLst>
          </p:cNvPr>
          <p:cNvPicPr>
            <a:picLocks noChangeAspect="1"/>
          </p:cNvPicPr>
          <p:nvPr/>
        </p:nvPicPr>
        <p:blipFill rotWithShape="1">
          <a:blip r:embed="rId2"/>
          <a:srcRect l="17225" r="23241"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İçerik Yer Tutucusu 2">
            <a:extLst>
              <a:ext uri="{FF2B5EF4-FFF2-40B4-BE49-F238E27FC236}">
                <a16:creationId xmlns:a16="http://schemas.microsoft.com/office/drawing/2014/main" id="{E8A99CC1-3F8C-703A-4338-974AC77B2ECF}"/>
              </a:ext>
            </a:extLst>
          </p:cNvPr>
          <p:cNvSpPr>
            <a:spLocks noGrp="1"/>
          </p:cNvSpPr>
          <p:nvPr>
            <p:ph idx="1"/>
          </p:nvPr>
        </p:nvSpPr>
        <p:spPr>
          <a:xfrm>
            <a:off x="6456279" y="1887599"/>
            <a:ext cx="4840010" cy="3843666"/>
          </a:xfrm>
        </p:spPr>
        <p:txBody>
          <a:bodyPr vert="horz" lIns="91440" tIns="45720" rIns="91440" bIns="45720" rtlCol="0" anchor="t">
            <a:noAutofit/>
          </a:bodyPr>
          <a:lstStyle/>
          <a:p>
            <a:r>
              <a:rPr lang="tr-TR" sz="2000" dirty="0">
                <a:ea typeface="+mn-lt"/>
                <a:cs typeface="+mn-lt"/>
              </a:rPr>
              <a:t>NFT </a:t>
            </a:r>
            <a:r>
              <a:rPr lang="tr-TR" sz="2000" err="1">
                <a:ea typeface="+mn-lt"/>
                <a:cs typeface="+mn-lt"/>
              </a:rPr>
              <a:t>stands</a:t>
            </a:r>
            <a:r>
              <a:rPr lang="tr-TR" sz="2000" dirty="0">
                <a:ea typeface="+mn-lt"/>
                <a:cs typeface="+mn-lt"/>
              </a:rPr>
              <a:t> </a:t>
            </a:r>
            <a:r>
              <a:rPr lang="tr-TR" sz="2000" err="1">
                <a:ea typeface="+mn-lt"/>
                <a:cs typeface="+mn-lt"/>
              </a:rPr>
              <a:t>for</a:t>
            </a:r>
            <a:r>
              <a:rPr lang="tr-TR" sz="2000" dirty="0">
                <a:ea typeface="+mn-lt"/>
                <a:cs typeface="+mn-lt"/>
              </a:rPr>
              <a:t> </a:t>
            </a:r>
            <a:r>
              <a:rPr lang="tr-TR" sz="2000" err="1">
                <a:ea typeface="+mn-lt"/>
                <a:cs typeface="+mn-lt"/>
              </a:rPr>
              <a:t>non-fungible</a:t>
            </a:r>
            <a:r>
              <a:rPr lang="tr-TR" sz="2000" dirty="0">
                <a:ea typeface="+mn-lt"/>
                <a:cs typeface="+mn-lt"/>
              </a:rPr>
              <a:t> </a:t>
            </a:r>
            <a:r>
              <a:rPr lang="tr-TR" sz="2000" err="1">
                <a:ea typeface="+mn-lt"/>
                <a:cs typeface="+mn-lt"/>
              </a:rPr>
              <a:t>token</a:t>
            </a:r>
            <a:r>
              <a:rPr lang="tr-TR" sz="2000" dirty="0">
                <a:ea typeface="+mn-lt"/>
                <a:cs typeface="+mn-lt"/>
              </a:rPr>
              <a:t>, </a:t>
            </a:r>
            <a:r>
              <a:rPr lang="tr-TR" sz="2000" err="1">
                <a:ea typeface="+mn-lt"/>
                <a:cs typeface="+mn-lt"/>
              </a:rPr>
              <a:t>which</a:t>
            </a:r>
            <a:r>
              <a:rPr lang="tr-TR" sz="2000" dirty="0">
                <a:ea typeface="+mn-lt"/>
                <a:cs typeface="+mn-lt"/>
              </a:rPr>
              <a:t> is a </a:t>
            </a:r>
            <a:r>
              <a:rPr lang="tr-TR" sz="2000" err="1">
                <a:ea typeface="+mn-lt"/>
                <a:cs typeface="+mn-lt"/>
              </a:rPr>
              <a:t>unique</a:t>
            </a:r>
            <a:r>
              <a:rPr lang="tr-TR" sz="2000" dirty="0">
                <a:ea typeface="+mn-lt"/>
                <a:cs typeface="+mn-lt"/>
              </a:rPr>
              <a:t> </a:t>
            </a:r>
            <a:r>
              <a:rPr lang="tr-TR" sz="2000" err="1">
                <a:ea typeface="+mn-lt"/>
                <a:cs typeface="+mn-lt"/>
              </a:rPr>
              <a:t>digital</a:t>
            </a:r>
            <a:r>
              <a:rPr lang="tr-TR" sz="2000" dirty="0">
                <a:ea typeface="+mn-lt"/>
                <a:cs typeface="+mn-lt"/>
              </a:rPr>
              <a:t> </a:t>
            </a:r>
            <a:r>
              <a:rPr lang="tr-TR" sz="2000" err="1">
                <a:ea typeface="+mn-lt"/>
                <a:cs typeface="+mn-lt"/>
              </a:rPr>
              <a:t>asset</a:t>
            </a:r>
            <a:r>
              <a:rPr lang="tr-TR" sz="2000" dirty="0">
                <a:ea typeface="+mn-lt"/>
                <a:cs typeface="+mn-lt"/>
              </a:rPr>
              <a:t> </a:t>
            </a:r>
            <a:r>
              <a:rPr lang="tr-TR" sz="2000" err="1">
                <a:ea typeface="+mn-lt"/>
                <a:cs typeface="+mn-lt"/>
              </a:rPr>
              <a:t>that</a:t>
            </a:r>
            <a:r>
              <a:rPr lang="tr-TR" sz="2000" dirty="0">
                <a:ea typeface="+mn-lt"/>
                <a:cs typeface="+mn-lt"/>
              </a:rPr>
              <a:t> </a:t>
            </a:r>
            <a:r>
              <a:rPr lang="tr-TR" sz="2000" err="1">
                <a:ea typeface="+mn-lt"/>
                <a:cs typeface="+mn-lt"/>
              </a:rPr>
              <a:t>represents</a:t>
            </a:r>
            <a:r>
              <a:rPr lang="tr-TR" sz="2000" dirty="0">
                <a:ea typeface="+mn-lt"/>
                <a:cs typeface="+mn-lt"/>
              </a:rPr>
              <a:t> </a:t>
            </a:r>
            <a:r>
              <a:rPr lang="tr-TR" sz="2000" err="1">
                <a:ea typeface="+mn-lt"/>
                <a:cs typeface="+mn-lt"/>
              </a:rPr>
              <a:t>ownership</a:t>
            </a:r>
            <a:r>
              <a:rPr lang="tr-TR" sz="2000" dirty="0">
                <a:ea typeface="+mn-lt"/>
                <a:cs typeface="+mn-lt"/>
              </a:rPr>
              <a:t> of a </a:t>
            </a:r>
            <a:r>
              <a:rPr lang="tr-TR" sz="2000" err="1">
                <a:ea typeface="+mn-lt"/>
                <a:cs typeface="+mn-lt"/>
              </a:rPr>
              <a:t>particular</a:t>
            </a:r>
            <a:r>
              <a:rPr lang="tr-TR" sz="2000" dirty="0">
                <a:ea typeface="+mn-lt"/>
                <a:cs typeface="+mn-lt"/>
              </a:rPr>
              <a:t> </a:t>
            </a:r>
            <a:r>
              <a:rPr lang="tr-TR" sz="2000" err="1">
                <a:ea typeface="+mn-lt"/>
                <a:cs typeface="+mn-lt"/>
              </a:rPr>
              <a:t>item</a:t>
            </a:r>
            <a:r>
              <a:rPr lang="tr-TR" sz="2000" dirty="0">
                <a:ea typeface="+mn-lt"/>
                <a:cs typeface="+mn-lt"/>
              </a:rPr>
              <a:t> </a:t>
            </a:r>
            <a:r>
              <a:rPr lang="tr-TR" sz="2000" err="1">
                <a:ea typeface="+mn-lt"/>
                <a:cs typeface="+mn-lt"/>
              </a:rPr>
              <a:t>or</a:t>
            </a:r>
            <a:r>
              <a:rPr lang="tr-TR" sz="2000" dirty="0">
                <a:ea typeface="+mn-lt"/>
                <a:cs typeface="+mn-lt"/>
              </a:rPr>
              <a:t> </a:t>
            </a:r>
            <a:r>
              <a:rPr lang="tr-TR" sz="2000" err="1">
                <a:ea typeface="+mn-lt"/>
                <a:cs typeface="+mn-lt"/>
              </a:rPr>
              <a:t>piece</a:t>
            </a:r>
            <a:r>
              <a:rPr lang="tr-TR" sz="2000" dirty="0">
                <a:ea typeface="+mn-lt"/>
                <a:cs typeface="+mn-lt"/>
              </a:rPr>
              <a:t> of </a:t>
            </a:r>
            <a:r>
              <a:rPr lang="tr-TR" sz="2000" err="1">
                <a:ea typeface="+mn-lt"/>
                <a:cs typeface="+mn-lt"/>
              </a:rPr>
              <a:t>content</a:t>
            </a:r>
            <a:r>
              <a:rPr lang="tr-TR" sz="2000" dirty="0">
                <a:ea typeface="+mn-lt"/>
                <a:cs typeface="+mn-lt"/>
              </a:rPr>
              <a:t>. </a:t>
            </a:r>
            <a:r>
              <a:rPr lang="tr-TR" sz="2000" err="1">
                <a:ea typeface="+mn-lt"/>
                <a:cs typeface="+mn-lt"/>
              </a:rPr>
              <a:t>NFTs</a:t>
            </a:r>
            <a:r>
              <a:rPr lang="tr-TR" sz="2000" dirty="0">
                <a:ea typeface="+mn-lt"/>
                <a:cs typeface="+mn-lt"/>
              </a:rPr>
              <a:t> </a:t>
            </a:r>
            <a:r>
              <a:rPr lang="tr-TR" sz="2000" err="1">
                <a:ea typeface="+mn-lt"/>
                <a:cs typeface="+mn-lt"/>
              </a:rPr>
              <a:t>are</a:t>
            </a:r>
            <a:r>
              <a:rPr lang="tr-TR" sz="2000" dirty="0">
                <a:ea typeface="+mn-lt"/>
                <a:cs typeface="+mn-lt"/>
              </a:rPr>
              <a:t> </a:t>
            </a:r>
            <a:r>
              <a:rPr lang="tr-TR" sz="2000" err="1">
                <a:ea typeface="+mn-lt"/>
                <a:cs typeface="+mn-lt"/>
              </a:rPr>
              <a:t>built</a:t>
            </a:r>
            <a:r>
              <a:rPr lang="tr-TR" sz="2000" dirty="0">
                <a:ea typeface="+mn-lt"/>
                <a:cs typeface="+mn-lt"/>
              </a:rPr>
              <a:t> on </a:t>
            </a:r>
            <a:r>
              <a:rPr lang="tr-TR" sz="2000" err="1">
                <a:ea typeface="+mn-lt"/>
                <a:cs typeface="+mn-lt"/>
              </a:rPr>
              <a:t>blockchain</a:t>
            </a:r>
            <a:r>
              <a:rPr lang="tr-TR" sz="2000" dirty="0">
                <a:ea typeface="+mn-lt"/>
                <a:cs typeface="+mn-lt"/>
              </a:rPr>
              <a:t> </a:t>
            </a:r>
            <a:r>
              <a:rPr lang="tr-TR" sz="2000" err="1">
                <a:ea typeface="+mn-lt"/>
                <a:cs typeface="+mn-lt"/>
              </a:rPr>
              <a:t>technology</a:t>
            </a:r>
            <a:r>
              <a:rPr lang="tr-TR" sz="2000" dirty="0">
                <a:ea typeface="+mn-lt"/>
                <a:cs typeface="+mn-lt"/>
              </a:rPr>
              <a:t>, </a:t>
            </a:r>
            <a:r>
              <a:rPr lang="tr-TR" sz="2000" err="1">
                <a:ea typeface="+mn-lt"/>
                <a:cs typeface="+mn-lt"/>
              </a:rPr>
              <a:t>which</a:t>
            </a:r>
            <a:r>
              <a:rPr lang="tr-TR" sz="2000" dirty="0">
                <a:ea typeface="+mn-lt"/>
                <a:cs typeface="+mn-lt"/>
              </a:rPr>
              <a:t> </a:t>
            </a:r>
            <a:r>
              <a:rPr lang="tr-TR" sz="2000" err="1">
                <a:ea typeface="+mn-lt"/>
                <a:cs typeface="+mn-lt"/>
              </a:rPr>
              <a:t>allows</a:t>
            </a:r>
            <a:r>
              <a:rPr lang="tr-TR" sz="2000" dirty="0">
                <a:ea typeface="+mn-lt"/>
                <a:cs typeface="+mn-lt"/>
              </a:rPr>
              <a:t> </a:t>
            </a:r>
            <a:r>
              <a:rPr lang="tr-TR" sz="2000" err="1">
                <a:ea typeface="+mn-lt"/>
                <a:cs typeface="+mn-lt"/>
              </a:rPr>
              <a:t>for</a:t>
            </a:r>
            <a:r>
              <a:rPr lang="tr-TR" sz="2000" dirty="0">
                <a:ea typeface="+mn-lt"/>
                <a:cs typeface="+mn-lt"/>
              </a:rPr>
              <a:t> </a:t>
            </a:r>
            <a:r>
              <a:rPr lang="tr-TR" sz="2000" err="1">
                <a:ea typeface="+mn-lt"/>
                <a:cs typeface="+mn-lt"/>
              </a:rPr>
              <a:t>secure</a:t>
            </a:r>
            <a:r>
              <a:rPr lang="tr-TR" sz="2000" dirty="0">
                <a:ea typeface="+mn-lt"/>
                <a:cs typeface="+mn-lt"/>
              </a:rPr>
              <a:t> </a:t>
            </a:r>
            <a:r>
              <a:rPr lang="tr-TR" sz="2000" err="1">
                <a:ea typeface="+mn-lt"/>
                <a:cs typeface="+mn-lt"/>
              </a:rPr>
              <a:t>and</a:t>
            </a:r>
            <a:r>
              <a:rPr lang="tr-TR" sz="2000" dirty="0">
                <a:ea typeface="+mn-lt"/>
                <a:cs typeface="+mn-lt"/>
              </a:rPr>
              <a:t> </a:t>
            </a:r>
            <a:r>
              <a:rPr lang="tr-TR" sz="2000" err="1">
                <a:ea typeface="+mn-lt"/>
                <a:cs typeface="+mn-lt"/>
              </a:rPr>
              <a:t>transparent</a:t>
            </a:r>
            <a:r>
              <a:rPr lang="tr-TR" sz="2000" dirty="0">
                <a:ea typeface="+mn-lt"/>
                <a:cs typeface="+mn-lt"/>
              </a:rPr>
              <a:t> </a:t>
            </a:r>
            <a:r>
              <a:rPr lang="tr-TR" sz="2000" err="1">
                <a:ea typeface="+mn-lt"/>
                <a:cs typeface="+mn-lt"/>
              </a:rPr>
              <a:t>ownership</a:t>
            </a:r>
            <a:r>
              <a:rPr lang="tr-TR" sz="2000" dirty="0">
                <a:ea typeface="+mn-lt"/>
                <a:cs typeface="+mn-lt"/>
              </a:rPr>
              <a:t> </a:t>
            </a:r>
            <a:r>
              <a:rPr lang="tr-TR" sz="2000" err="1">
                <a:ea typeface="+mn-lt"/>
                <a:cs typeface="+mn-lt"/>
              </a:rPr>
              <a:t>and</a:t>
            </a:r>
            <a:r>
              <a:rPr lang="tr-TR" sz="2000" dirty="0">
                <a:ea typeface="+mn-lt"/>
                <a:cs typeface="+mn-lt"/>
              </a:rPr>
              <a:t> transfer of </a:t>
            </a:r>
            <a:r>
              <a:rPr lang="tr-TR" sz="2000" err="1">
                <a:ea typeface="+mn-lt"/>
                <a:cs typeface="+mn-lt"/>
              </a:rPr>
              <a:t>digital</a:t>
            </a:r>
            <a:r>
              <a:rPr lang="tr-TR" sz="2000" dirty="0">
                <a:ea typeface="+mn-lt"/>
                <a:cs typeface="+mn-lt"/>
              </a:rPr>
              <a:t> </a:t>
            </a:r>
            <a:r>
              <a:rPr lang="tr-TR" sz="2000" err="1">
                <a:ea typeface="+mn-lt"/>
                <a:cs typeface="+mn-lt"/>
              </a:rPr>
              <a:t>assets</a:t>
            </a:r>
            <a:r>
              <a:rPr lang="tr-TR" sz="2000" dirty="0">
                <a:ea typeface="+mn-lt"/>
                <a:cs typeface="+mn-lt"/>
              </a:rPr>
              <a:t>. </a:t>
            </a:r>
            <a:r>
              <a:rPr lang="tr-TR" sz="2000" err="1">
                <a:ea typeface="+mn-lt"/>
                <a:cs typeface="+mn-lt"/>
              </a:rPr>
              <a:t>NFTs</a:t>
            </a:r>
            <a:r>
              <a:rPr lang="tr-TR" sz="2000" dirty="0">
                <a:ea typeface="+mn-lt"/>
                <a:cs typeface="+mn-lt"/>
              </a:rPr>
              <a:t> can be </a:t>
            </a:r>
            <a:r>
              <a:rPr lang="tr-TR" sz="2000" err="1">
                <a:ea typeface="+mn-lt"/>
                <a:cs typeface="+mn-lt"/>
              </a:rPr>
              <a:t>used</a:t>
            </a:r>
            <a:r>
              <a:rPr lang="tr-TR" sz="2000" dirty="0">
                <a:ea typeface="+mn-lt"/>
                <a:cs typeface="+mn-lt"/>
              </a:rPr>
              <a:t> </a:t>
            </a:r>
            <a:r>
              <a:rPr lang="tr-TR" sz="2000" err="1">
                <a:ea typeface="+mn-lt"/>
                <a:cs typeface="+mn-lt"/>
              </a:rPr>
              <a:t>to</a:t>
            </a:r>
            <a:r>
              <a:rPr lang="tr-TR" sz="2000" dirty="0">
                <a:ea typeface="+mn-lt"/>
                <a:cs typeface="+mn-lt"/>
              </a:rPr>
              <a:t> </a:t>
            </a:r>
            <a:r>
              <a:rPr lang="tr-TR" sz="2000" err="1">
                <a:ea typeface="+mn-lt"/>
                <a:cs typeface="+mn-lt"/>
              </a:rPr>
              <a:t>represent</a:t>
            </a:r>
            <a:r>
              <a:rPr lang="tr-TR" sz="2000" dirty="0">
                <a:ea typeface="+mn-lt"/>
                <a:cs typeface="+mn-lt"/>
              </a:rPr>
              <a:t> a </a:t>
            </a:r>
            <a:r>
              <a:rPr lang="tr-TR" sz="2000" err="1">
                <a:ea typeface="+mn-lt"/>
                <a:cs typeface="+mn-lt"/>
              </a:rPr>
              <a:t>wide</a:t>
            </a:r>
            <a:r>
              <a:rPr lang="tr-TR" sz="2000" dirty="0">
                <a:ea typeface="+mn-lt"/>
                <a:cs typeface="+mn-lt"/>
              </a:rPr>
              <a:t> </a:t>
            </a:r>
            <a:r>
              <a:rPr lang="tr-TR" sz="2000" err="1">
                <a:ea typeface="+mn-lt"/>
                <a:cs typeface="+mn-lt"/>
              </a:rPr>
              <a:t>range</a:t>
            </a:r>
            <a:r>
              <a:rPr lang="tr-TR" sz="2000" dirty="0">
                <a:ea typeface="+mn-lt"/>
                <a:cs typeface="+mn-lt"/>
              </a:rPr>
              <a:t> of </a:t>
            </a:r>
            <a:r>
              <a:rPr lang="tr-TR" sz="2000" err="1">
                <a:ea typeface="+mn-lt"/>
                <a:cs typeface="+mn-lt"/>
              </a:rPr>
              <a:t>digital</a:t>
            </a:r>
            <a:r>
              <a:rPr lang="tr-TR" sz="2000" dirty="0">
                <a:ea typeface="+mn-lt"/>
                <a:cs typeface="+mn-lt"/>
              </a:rPr>
              <a:t> </a:t>
            </a:r>
            <a:r>
              <a:rPr lang="tr-TR" sz="2000" err="1">
                <a:ea typeface="+mn-lt"/>
                <a:cs typeface="+mn-lt"/>
              </a:rPr>
              <a:t>content</a:t>
            </a:r>
            <a:r>
              <a:rPr lang="tr-TR" sz="2000" dirty="0">
                <a:ea typeface="+mn-lt"/>
                <a:cs typeface="+mn-lt"/>
              </a:rPr>
              <a:t>, </a:t>
            </a:r>
            <a:r>
              <a:rPr lang="tr-TR" sz="2000" err="1">
                <a:ea typeface="+mn-lt"/>
                <a:cs typeface="+mn-lt"/>
              </a:rPr>
              <a:t>such</a:t>
            </a:r>
            <a:r>
              <a:rPr lang="tr-TR" sz="2000" dirty="0">
                <a:ea typeface="+mn-lt"/>
                <a:cs typeface="+mn-lt"/>
              </a:rPr>
              <a:t> as art, </a:t>
            </a:r>
            <a:r>
              <a:rPr lang="tr-TR" sz="2000" err="1">
                <a:ea typeface="+mn-lt"/>
                <a:cs typeface="+mn-lt"/>
              </a:rPr>
              <a:t>music</a:t>
            </a:r>
            <a:r>
              <a:rPr lang="tr-TR" sz="2000" dirty="0">
                <a:ea typeface="+mn-lt"/>
                <a:cs typeface="+mn-lt"/>
              </a:rPr>
              <a:t>, </a:t>
            </a:r>
            <a:r>
              <a:rPr lang="tr-TR" sz="2000" err="1">
                <a:ea typeface="+mn-lt"/>
                <a:cs typeface="+mn-lt"/>
              </a:rPr>
              <a:t>videos</a:t>
            </a:r>
            <a:r>
              <a:rPr lang="tr-TR" sz="2000" dirty="0">
                <a:ea typeface="+mn-lt"/>
                <a:cs typeface="+mn-lt"/>
              </a:rPr>
              <a:t>, </a:t>
            </a:r>
            <a:r>
              <a:rPr lang="tr-TR" sz="2000" err="1">
                <a:ea typeface="+mn-lt"/>
                <a:cs typeface="+mn-lt"/>
              </a:rPr>
              <a:t>and</a:t>
            </a:r>
            <a:r>
              <a:rPr lang="tr-TR" sz="2000" dirty="0">
                <a:ea typeface="+mn-lt"/>
                <a:cs typeface="+mn-lt"/>
              </a:rPr>
              <a:t> </a:t>
            </a:r>
            <a:r>
              <a:rPr lang="tr-TR" sz="2000" err="1">
                <a:ea typeface="+mn-lt"/>
                <a:cs typeface="+mn-lt"/>
              </a:rPr>
              <a:t>even</a:t>
            </a:r>
            <a:r>
              <a:rPr lang="tr-TR" sz="2000" dirty="0">
                <a:ea typeface="+mn-lt"/>
                <a:cs typeface="+mn-lt"/>
              </a:rPr>
              <a:t> </a:t>
            </a:r>
            <a:r>
              <a:rPr lang="tr-TR" sz="2000" err="1">
                <a:ea typeface="+mn-lt"/>
                <a:cs typeface="+mn-lt"/>
              </a:rPr>
              <a:t>tweets</a:t>
            </a:r>
            <a:r>
              <a:rPr lang="tr-TR" sz="2000" dirty="0">
                <a:ea typeface="+mn-lt"/>
                <a:cs typeface="+mn-lt"/>
              </a:rPr>
              <a:t>. </a:t>
            </a:r>
            <a:r>
              <a:rPr lang="tr-TR" sz="2000" err="1">
                <a:ea typeface="+mn-lt"/>
                <a:cs typeface="+mn-lt"/>
              </a:rPr>
              <a:t>Unlike</a:t>
            </a:r>
            <a:r>
              <a:rPr lang="tr-TR" sz="2000" dirty="0">
                <a:ea typeface="+mn-lt"/>
                <a:cs typeface="+mn-lt"/>
              </a:rPr>
              <a:t> </a:t>
            </a:r>
            <a:r>
              <a:rPr lang="tr-TR" sz="2000" err="1">
                <a:ea typeface="+mn-lt"/>
                <a:cs typeface="+mn-lt"/>
              </a:rPr>
              <a:t>traditional</a:t>
            </a:r>
            <a:r>
              <a:rPr lang="tr-TR" sz="2000" dirty="0">
                <a:ea typeface="+mn-lt"/>
                <a:cs typeface="+mn-lt"/>
              </a:rPr>
              <a:t> </a:t>
            </a:r>
            <a:r>
              <a:rPr lang="tr-TR" sz="2000" err="1">
                <a:ea typeface="+mn-lt"/>
                <a:cs typeface="+mn-lt"/>
              </a:rPr>
              <a:t>cryptocurrencies</a:t>
            </a:r>
            <a:r>
              <a:rPr lang="tr-TR" sz="2000" dirty="0">
                <a:ea typeface="+mn-lt"/>
                <a:cs typeface="+mn-lt"/>
              </a:rPr>
              <a:t>, </a:t>
            </a:r>
            <a:r>
              <a:rPr lang="tr-TR" sz="2000" err="1">
                <a:ea typeface="+mn-lt"/>
                <a:cs typeface="+mn-lt"/>
              </a:rPr>
              <a:t>NFTs</a:t>
            </a:r>
            <a:r>
              <a:rPr lang="tr-TR" sz="2000" dirty="0">
                <a:ea typeface="+mn-lt"/>
                <a:cs typeface="+mn-lt"/>
              </a:rPr>
              <a:t> </a:t>
            </a:r>
            <a:r>
              <a:rPr lang="tr-TR" sz="2000" err="1">
                <a:ea typeface="+mn-lt"/>
                <a:cs typeface="+mn-lt"/>
              </a:rPr>
              <a:t>are</a:t>
            </a:r>
            <a:r>
              <a:rPr lang="tr-TR" sz="2000" dirty="0">
                <a:ea typeface="+mn-lt"/>
                <a:cs typeface="+mn-lt"/>
              </a:rPr>
              <a:t> </a:t>
            </a:r>
            <a:r>
              <a:rPr lang="tr-TR" sz="2000" err="1">
                <a:ea typeface="+mn-lt"/>
                <a:cs typeface="+mn-lt"/>
              </a:rPr>
              <a:t>non-fungible</a:t>
            </a:r>
            <a:r>
              <a:rPr lang="tr-TR" sz="2000" dirty="0">
                <a:ea typeface="+mn-lt"/>
                <a:cs typeface="+mn-lt"/>
              </a:rPr>
              <a:t>, </a:t>
            </a:r>
            <a:r>
              <a:rPr lang="tr-TR" sz="2000" err="1">
                <a:ea typeface="+mn-lt"/>
                <a:cs typeface="+mn-lt"/>
              </a:rPr>
              <a:t>meaning</a:t>
            </a:r>
            <a:r>
              <a:rPr lang="tr-TR" sz="2000" dirty="0">
                <a:ea typeface="+mn-lt"/>
                <a:cs typeface="+mn-lt"/>
              </a:rPr>
              <a:t> </a:t>
            </a:r>
            <a:r>
              <a:rPr lang="tr-TR" sz="2000" err="1">
                <a:ea typeface="+mn-lt"/>
                <a:cs typeface="+mn-lt"/>
              </a:rPr>
              <a:t>that</a:t>
            </a:r>
            <a:r>
              <a:rPr lang="tr-TR" sz="2000" dirty="0">
                <a:ea typeface="+mn-lt"/>
                <a:cs typeface="+mn-lt"/>
              </a:rPr>
              <a:t> </a:t>
            </a:r>
            <a:r>
              <a:rPr lang="tr-TR" sz="2000" err="1">
                <a:ea typeface="+mn-lt"/>
                <a:cs typeface="+mn-lt"/>
              </a:rPr>
              <a:t>each</a:t>
            </a:r>
            <a:r>
              <a:rPr lang="tr-TR" sz="2000" dirty="0">
                <a:ea typeface="+mn-lt"/>
                <a:cs typeface="+mn-lt"/>
              </a:rPr>
              <a:t> </a:t>
            </a:r>
            <a:r>
              <a:rPr lang="tr-TR" sz="2000" err="1">
                <a:ea typeface="+mn-lt"/>
                <a:cs typeface="+mn-lt"/>
              </a:rPr>
              <a:t>one</a:t>
            </a:r>
            <a:r>
              <a:rPr lang="tr-TR" sz="2000" dirty="0">
                <a:ea typeface="+mn-lt"/>
                <a:cs typeface="+mn-lt"/>
              </a:rPr>
              <a:t> is </a:t>
            </a:r>
            <a:r>
              <a:rPr lang="tr-TR" sz="2000" err="1">
                <a:ea typeface="+mn-lt"/>
                <a:cs typeface="+mn-lt"/>
              </a:rPr>
              <a:t>unique</a:t>
            </a:r>
            <a:r>
              <a:rPr lang="tr-TR" sz="2000" dirty="0">
                <a:ea typeface="+mn-lt"/>
                <a:cs typeface="+mn-lt"/>
              </a:rPr>
              <a:t> </a:t>
            </a:r>
            <a:r>
              <a:rPr lang="tr-TR" sz="2000" err="1">
                <a:ea typeface="+mn-lt"/>
                <a:cs typeface="+mn-lt"/>
              </a:rPr>
              <a:t>and</a:t>
            </a:r>
            <a:r>
              <a:rPr lang="tr-TR" sz="2000" dirty="0">
                <a:ea typeface="+mn-lt"/>
                <a:cs typeface="+mn-lt"/>
              </a:rPr>
              <a:t> </a:t>
            </a:r>
            <a:r>
              <a:rPr lang="tr-TR" sz="2000" err="1">
                <a:ea typeface="+mn-lt"/>
                <a:cs typeface="+mn-lt"/>
              </a:rPr>
              <a:t>cannot</a:t>
            </a:r>
            <a:r>
              <a:rPr lang="tr-TR" sz="2000" dirty="0">
                <a:ea typeface="+mn-lt"/>
                <a:cs typeface="+mn-lt"/>
              </a:rPr>
              <a:t> be </a:t>
            </a:r>
            <a:r>
              <a:rPr lang="tr-TR" sz="2000" err="1">
                <a:ea typeface="+mn-lt"/>
                <a:cs typeface="+mn-lt"/>
              </a:rPr>
              <a:t>replaced</a:t>
            </a:r>
            <a:r>
              <a:rPr lang="tr-TR" sz="2000" dirty="0">
                <a:ea typeface="+mn-lt"/>
                <a:cs typeface="+mn-lt"/>
              </a:rPr>
              <a:t> </a:t>
            </a:r>
            <a:r>
              <a:rPr lang="tr-TR" sz="2000" err="1">
                <a:ea typeface="+mn-lt"/>
                <a:cs typeface="+mn-lt"/>
              </a:rPr>
              <a:t>by</a:t>
            </a:r>
            <a:r>
              <a:rPr lang="tr-TR" sz="2000" dirty="0">
                <a:ea typeface="+mn-lt"/>
                <a:cs typeface="+mn-lt"/>
              </a:rPr>
              <a:t> </a:t>
            </a:r>
            <a:r>
              <a:rPr lang="tr-TR" sz="2000" err="1">
                <a:ea typeface="+mn-lt"/>
                <a:cs typeface="+mn-lt"/>
              </a:rPr>
              <a:t>another</a:t>
            </a:r>
            <a:r>
              <a:rPr lang="tr-TR" sz="2000" dirty="0">
                <a:ea typeface="+mn-lt"/>
                <a:cs typeface="+mn-lt"/>
              </a:rPr>
              <a:t> </a:t>
            </a:r>
            <a:r>
              <a:rPr lang="tr-TR" sz="2000" err="1">
                <a:ea typeface="+mn-lt"/>
                <a:cs typeface="+mn-lt"/>
              </a:rPr>
              <a:t>token</a:t>
            </a:r>
            <a:r>
              <a:rPr lang="tr-TR" sz="2000" dirty="0">
                <a:ea typeface="+mn-lt"/>
                <a:cs typeface="+mn-lt"/>
              </a:rPr>
              <a:t> of </a:t>
            </a:r>
            <a:r>
              <a:rPr lang="tr-TR" sz="2000" err="1">
                <a:ea typeface="+mn-lt"/>
                <a:cs typeface="+mn-lt"/>
              </a:rPr>
              <a:t>the</a:t>
            </a:r>
            <a:r>
              <a:rPr lang="tr-TR" sz="2000" dirty="0">
                <a:ea typeface="+mn-lt"/>
                <a:cs typeface="+mn-lt"/>
              </a:rPr>
              <a:t> </a:t>
            </a:r>
            <a:r>
              <a:rPr lang="tr-TR" sz="2000" err="1">
                <a:ea typeface="+mn-lt"/>
                <a:cs typeface="+mn-lt"/>
              </a:rPr>
              <a:t>same</a:t>
            </a:r>
            <a:r>
              <a:rPr lang="tr-TR" sz="2000" dirty="0">
                <a:ea typeface="+mn-lt"/>
                <a:cs typeface="+mn-lt"/>
              </a:rPr>
              <a:t> </a:t>
            </a:r>
            <a:r>
              <a:rPr lang="tr-TR" sz="2000" err="1">
                <a:ea typeface="+mn-lt"/>
                <a:cs typeface="+mn-lt"/>
              </a:rPr>
              <a:t>value</a:t>
            </a:r>
            <a:r>
              <a:rPr lang="tr-TR" sz="2000" dirty="0">
                <a:ea typeface="+mn-lt"/>
                <a:cs typeface="+mn-lt"/>
              </a:rPr>
              <a:t>. </a:t>
            </a:r>
            <a:r>
              <a:rPr lang="tr-TR" sz="2000" err="1">
                <a:ea typeface="+mn-lt"/>
                <a:cs typeface="+mn-lt"/>
              </a:rPr>
              <a:t>This</a:t>
            </a:r>
            <a:r>
              <a:rPr lang="tr-TR" sz="2000" dirty="0">
                <a:ea typeface="+mn-lt"/>
                <a:cs typeface="+mn-lt"/>
              </a:rPr>
              <a:t> has led </a:t>
            </a:r>
            <a:r>
              <a:rPr lang="tr-TR" sz="2000" err="1">
                <a:ea typeface="+mn-lt"/>
                <a:cs typeface="+mn-lt"/>
              </a:rPr>
              <a:t>to</a:t>
            </a:r>
            <a:r>
              <a:rPr lang="tr-TR" sz="2000" dirty="0">
                <a:ea typeface="+mn-lt"/>
                <a:cs typeface="+mn-lt"/>
              </a:rPr>
              <a:t> a </a:t>
            </a:r>
            <a:r>
              <a:rPr lang="tr-TR" sz="2000" err="1">
                <a:ea typeface="+mn-lt"/>
                <a:cs typeface="+mn-lt"/>
              </a:rPr>
              <a:t>growing</a:t>
            </a:r>
            <a:r>
              <a:rPr lang="tr-TR" sz="2000" dirty="0">
                <a:ea typeface="+mn-lt"/>
                <a:cs typeface="+mn-lt"/>
              </a:rPr>
              <a:t> market </a:t>
            </a:r>
            <a:r>
              <a:rPr lang="tr-TR" sz="2000" err="1">
                <a:ea typeface="+mn-lt"/>
                <a:cs typeface="+mn-lt"/>
              </a:rPr>
              <a:t>for</a:t>
            </a:r>
            <a:r>
              <a:rPr lang="tr-TR" sz="2000" dirty="0">
                <a:ea typeface="+mn-lt"/>
                <a:cs typeface="+mn-lt"/>
              </a:rPr>
              <a:t> </a:t>
            </a:r>
            <a:r>
              <a:rPr lang="tr-TR" sz="2000" err="1">
                <a:ea typeface="+mn-lt"/>
                <a:cs typeface="+mn-lt"/>
              </a:rPr>
              <a:t>NFTs</a:t>
            </a:r>
            <a:r>
              <a:rPr lang="tr-TR" sz="2000" dirty="0">
                <a:ea typeface="+mn-lt"/>
                <a:cs typeface="+mn-lt"/>
              </a:rPr>
              <a:t>, </a:t>
            </a:r>
            <a:r>
              <a:rPr lang="tr-TR" sz="2000" err="1">
                <a:ea typeface="+mn-lt"/>
                <a:cs typeface="+mn-lt"/>
              </a:rPr>
              <a:t>with</a:t>
            </a:r>
            <a:r>
              <a:rPr lang="tr-TR" sz="2000" dirty="0">
                <a:ea typeface="+mn-lt"/>
                <a:cs typeface="+mn-lt"/>
              </a:rPr>
              <a:t> </a:t>
            </a:r>
            <a:r>
              <a:rPr lang="tr-TR" sz="2000" err="1">
                <a:ea typeface="+mn-lt"/>
                <a:cs typeface="+mn-lt"/>
              </a:rPr>
              <a:t>some</a:t>
            </a:r>
            <a:r>
              <a:rPr lang="tr-TR" sz="2000" dirty="0">
                <a:ea typeface="+mn-lt"/>
                <a:cs typeface="+mn-lt"/>
              </a:rPr>
              <a:t> </a:t>
            </a:r>
            <a:r>
              <a:rPr lang="tr-TR" sz="2000" err="1">
                <a:ea typeface="+mn-lt"/>
                <a:cs typeface="+mn-lt"/>
              </a:rPr>
              <a:t>selling</a:t>
            </a:r>
            <a:r>
              <a:rPr lang="tr-TR" sz="2000" dirty="0">
                <a:ea typeface="+mn-lt"/>
                <a:cs typeface="+mn-lt"/>
              </a:rPr>
              <a:t> </a:t>
            </a:r>
            <a:r>
              <a:rPr lang="tr-TR" sz="2000" err="1">
                <a:ea typeface="+mn-lt"/>
                <a:cs typeface="+mn-lt"/>
              </a:rPr>
              <a:t>for</a:t>
            </a:r>
            <a:r>
              <a:rPr lang="tr-TR" sz="2000" dirty="0">
                <a:ea typeface="+mn-lt"/>
                <a:cs typeface="+mn-lt"/>
              </a:rPr>
              <a:t> </a:t>
            </a:r>
            <a:r>
              <a:rPr lang="tr-TR" sz="2000" err="1">
                <a:ea typeface="+mn-lt"/>
                <a:cs typeface="+mn-lt"/>
              </a:rPr>
              <a:t>millions</a:t>
            </a:r>
            <a:r>
              <a:rPr lang="tr-TR" sz="2000" dirty="0">
                <a:ea typeface="+mn-lt"/>
                <a:cs typeface="+mn-lt"/>
              </a:rPr>
              <a:t> of </a:t>
            </a:r>
            <a:r>
              <a:rPr lang="tr-TR" sz="2000" err="1">
                <a:ea typeface="+mn-lt"/>
                <a:cs typeface="+mn-lt"/>
              </a:rPr>
              <a:t>dollars</a:t>
            </a:r>
            <a:r>
              <a:rPr lang="tr-TR" sz="2000" dirty="0">
                <a:ea typeface="+mn-lt"/>
                <a:cs typeface="+mn-lt"/>
              </a:rPr>
              <a:t>.</a:t>
            </a:r>
            <a:endParaRPr lang="tr-TR" sz="2000" dirty="0">
              <a:cs typeface="Calibri"/>
            </a:endParaRPr>
          </a:p>
        </p:txBody>
      </p:sp>
    </p:spTree>
    <p:extLst>
      <p:ext uri="{BB962C8B-B14F-4D97-AF65-F5344CB8AC3E}">
        <p14:creationId xmlns:p14="http://schemas.microsoft.com/office/powerpoint/2010/main" val="2745649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69E4D88-2E27-7417-D39D-DC02C7E9B0F7}"/>
              </a:ext>
            </a:extLst>
          </p:cNvPr>
          <p:cNvSpPr>
            <a:spLocks noGrp="1"/>
          </p:cNvSpPr>
          <p:nvPr>
            <p:ph type="title"/>
          </p:nvPr>
        </p:nvSpPr>
        <p:spPr>
          <a:xfrm>
            <a:off x="572493" y="238539"/>
            <a:ext cx="11018520" cy="1434415"/>
          </a:xfrm>
        </p:spPr>
        <p:txBody>
          <a:bodyPr anchor="b">
            <a:normAutofit/>
          </a:bodyPr>
          <a:lstStyle/>
          <a:p>
            <a:r>
              <a:rPr lang="tr-TR" sz="5400" dirty="0" err="1">
                <a:ea typeface="Calibri Light"/>
                <a:cs typeface="Calibri Light"/>
              </a:rPr>
              <a:t>Wallets</a:t>
            </a:r>
            <a:endParaRPr lang="tr-TR" sz="5400" dirty="0" err="1"/>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83AC4295-79EB-5C61-171D-3BF8E9411870}"/>
              </a:ext>
            </a:extLst>
          </p:cNvPr>
          <p:cNvSpPr>
            <a:spLocks noGrp="1"/>
          </p:cNvSpPr>
          <p:nvPr>
            <p:ph idx="1"/>
          </p:nvPr>
        </p:nvSpPr>
        <p:spPr>
          <a:xfrm>
            <a:off x="572493" y="2071316"/>
            <a:ext cx="6713552" cy="4119172"/>
          </a:xfrm>
        </p:spPr>
        <p:txBody>
          <a:bodyPr vert="horz" lIns="91440" tIns="45720" rIns="91440" bIns="45720" rtlCol="0" anchor="t">
            <a:normAutofit/>
          </a:bodyPr>
          <a:lstStyle/>
          <a:p>
            <a:r>
              <a:rPr lang="tr-TR" sz="2200" dirty="0">
                <a:ea typeface="+mn-lt"/>
                <a:cs typeface="+mn-lt"/>
              </a:rPr>
              <a:t> </a:t>
            </a:r>
            <a:r>
              <a:rPr lang="tr-TR" sz="2200" dirty="0" err="1">
                <a:ea typeface="+mn-lt"/>
                <a:cs typeface="+mn-lt"/>
              </a:rPr>
              <a:t>In</a:t>
            </a:r>
            <a:r>
              <a:rPr lang="tr-TR" sz="2200" dirty="0">
                <a:ea typeface="+mn-lt"/>
                <a:cs typeface="+mn-lt"/>
              </a:rPr>
              <a:t> </a:t>
            </a:r>
            <a:r>
              <a:rPr lang="tr-TR" sz="2200" dirty="0" err="1">
                <a:ea typeface="+mn-lt"/>
                <a:cs typeface="+mn-lt"/>
              </a:rPr>
              <a:t>blockchain</a:t>
            </a:r>
            <a:r>
              <a:rPr lang="tr-TR" sz="2200" dirty="0">
                <a:ea typeface="+mn-lt"/>
                <a:cs typeface="+mn-lt"/>
              </a:rPr>
              <a:t> </a:t>
            </a:r>
            <a:r>
              <a:rPr lang="tr-TR" sz="2200" dirty="0" err="1">
                <a:ea typeface="+mn-lt"/>
                <a:cs typeface="+mn-lt"/>
              </a:rPr>
              <a:t>technology</a:t>
            </a:r>
            <a:r>
              <a:rPr lang="tr-TR" sz="2200" dirty="0">
                <a:ea typeface="+mn-lt"/>
                <a:cs typeface="+mn-lt"/>
              </a:rPr>
              <a:t>, a </a:t>
            </a:r>
            <a:r>
              <a:rPr lang="tr-TR" sz="2200" dirty="0" err="1">
                <a:ea typeface="+mn-lt"/>
                <a:cs typeface="+mn-lt"/>
              </a:rPr>
              <a:t>wallet</a:t>
            </a:r>
            <a:r>
              <a:rPr lang="tr-TR" sz="2200" dirty="0">
                <a:ea typeface="+mn-lt"/>
                <a:cs typeface="+mn-lt"/>
              </a:rPr>
              <a:t> is a </a:t>
            </a:r>
            <a:r>
              <a:rPr lang="tr-TR" sz="2200" dirty="0" err="1">
                <a:ea typeface="+mn-lt"/>
                <a:cs typeface="+mn-lt"/>
              </a:rPr>
              <a:t>digital</a:t>
            </a:r>
            <a:r>
              <a:rPr lang="tr-TR" sz="2200" dirty="0">
                <a:ea typeface="+mn-lt"/>
                <a:cs typeface="+mn-lt"/>
              </a:rPr>
              <a:t> </a:t>
            </a:r>
            <a:r>
              <a:rPr lang="tr-TR" sz="2200" dirty="0" err="1">
                <a:ea typeface="+mn-lt"/>
                <a:cs typeface="+mn-lt"/>
              </a:rPr>
              <a:t>tool</a:t>
            </a:r>
            <a:r>
              <a:rPr lang="tr-TR" sz="2200" dirty="0">
                <a:ea typeface="+mn-lt"/>
                <a:cs typeface="+mn-lt"/>
              </a:rPr>
              <a:t> </a:t>
            </a:r>
            <a:r>
              <a:rPr lang="tr-TR" sz="2200" dirty="0" err="1">
                <a:ea typeface="+mn-lt"/>
                <a:cs typeface="+mn-lt"/>
              </a:rPr>
              <a:t>used</a:t>
            </a:r>
            <a:r>
              <a:rPr lang="tr-TR" sz="2200" dirty="0">
                <a:ea typeface="+mn-lt"/>
                <a:cs typeface="+mn-lt"/>
              </a:rPr>
              <a:t> </a:t>
            </a:r>
            <a:r>
              <a:rPr lang="tr-TR" sz="2200" dirty="0" err="1">
                <a:ea typeface="+mn-lt"/>
                <a:cs typeface="+mn-lt"/>
              </a:rPr>
              <a:t>to</a:t>
            </a:r>
            <a:r>
              <a:rPr lang="tr-TR" sz="2200" dirty="0">
                <a:ea typeface="+mn-lt"/>
                <a:cs typeface="+mn-lt"/>
              </a:rPr>
              <a:t> </a:t>
            </a:r>
            <a:r>
              <a:rPr lang="tr-TR" sz="2200" dirty="0" err="1">
                <a:ea typeface="+mn-lt"/>
                <a:cs typeface="+mn-lt"/>
              </a:rPr>
              <a:t>manage</a:t>
            </a:r>
            <a:r>
              <a:rPr lang="tr-TR" sz="2200" dirty="0">
                <a:ea typeface="+mn-lt"/>
                <a:cs typeface="+mn-lt"/>
              </a:rPr>
              <a:t> </a:t>
            </a:r>
            <a:r>
              <a:rPr lang="tr-TR" sz="2200" dirty="0" err="1">
                <a:ea typeface="+mn-lt"/>
                <a:cs typeface="+mn-lt"/>
              </a:rPr>
              <a:t>and</a:t>
            </a:r>
            <a:r>
              <a:rPr lang="tr-TR" sz="2200" dirty="0">
                <a:ea typeface="+mn-lt"/>
                <a:cs typeface="+mn-lt"/>
              </a:rPr>
              <a:t> </a:t>
            </a:r>
            <a:r>
              <a:rPr lang="tr-TR" sz="2200" dirty="0" err="1">
                <a:ea typeface="+mn-lt"/>
                <a:cs typeface="+mn-lt"/>
              </a:rPr>
              <a:t>store</a:t>
            </a:r>
            <a:r>
              <a:rPr lang="tr-TR" sz="2200" dirty="0">
                <a:ea typeface="+mn-lt"/>
                <a:cs typeface="+mn-lt"/>
              </a:rPr>
              <a:t> </a:t>
            </a:r>
            <a:r>
              <a:rPr lang="tr-TR" sz="2200" dirty="0" err="1">
                <a:ea typeface="+mn-lt"/>
                <a:cs typeface="+mn-lt"/>
              </a:rPr>
              <a:t>digital</a:t>
            </a:r>
            <a:r>
              <a:rPr lang="tr-TR" sz="2200" dirty="0">
                <a:ea typeface="+mn-lt"/>
                <a:cs typeface="+mn-lt"/>
              </a:rPr>
              <a:t> </a:t>
            </a:r>
            <a:r>
              <a:rPr lang="tr-TR" sz="2200" dirty="0" err="1">
                <a:ea typeface="+mn-lt"/>
                <a:cs typeface="+mn-lt"/>
              </a:rPr>
              <a:t>assets</a:t>
            </a:r>
            <a:r>
              <a:rPr lang="tr-TR" sz="2200" dirty="0">
                <a:ea typeface="+mn-lt"/>
                <a:cs typeface="+mn-lt"/>
              </a:rPr>
              <a:t>, </a:t>
            </a:r>
            <a:r>
              <a:rPr lang="tr-TR" sz="2200" dirty="0" err="1">
                <a:ea typeface="+mn-lt"/>
                <a:cs typeface="+mn-lt"/>
              </a:rPr>
              <a:t>such</a:t>
            </a:r>
            <a:r>
              <a:rPr lang="tr-TR" sz="2200" dirty="0">
                <a:ea typeface="+mn-lt"/>
                <a:cs typeface="+mn-lt"/>
              </a:rPr>
              <a:t> as </a:t>
            </a:r>
            <a:r>
              <a:rPr lang="tr-TR" sz="2200" dirty="0" err="1">
                <a:ea typeface="+mn-lt"/>
                <a:cs typeface="+mn-lt"/>
              </a:rPr>
              <a:t>cryptocurrencies</a:t>
            </a:r>
            <a:r>
              <a:rPr lang="tr-TR" sz="2200" dirty="0">
                <a:ea typeface="+mn-lt"/>
                <a:cs typeface="+mn-lt"/>
              </a:rPr>
              <a:t> </a:t>
            </a:r>
            <a:r>
              <a:rPr lang="tr-TR" sz="2200" dirty="0" err="1">
                <a:ea typeface="+mn-lt"/>
                <a:cs typeface="+mn-lt"/>
              </a:rPr>
              <a:t>or</a:t>
            </a:r>
            <a:r>
              <a:rPr lang="tr-TR" sz="2200" dirty="0">
                <a:ea typeface="+mn-lt"/>
                <a:cs typeface="+mn-lt"/>
              </a:rPr>
              <a:t> </a:t>
            </a:r>
            <a:r>
              <a:rPr lang="tr-TR" sz="2200" dirty="0" err="1">
                <a:ea typeface="+mn-lt"/>
                <a:cs typeface="+mn-lt"/>
              </a:rPr>
              <a:t>NFTs</a:t>
            </a:r>
            <a:r>
              <a:rPr lang="tr-TR" sz="2200" dirty="0">
                <a:ea typeface="+mn-lt"/>
                <a:cs typeface="+mn-lt"/>
              </a:rPr>
              <a:t>. </a:t>
            </a:r>
            <a:r>
              <a:rPr lang="tr-TR" sz="2200" dirty="0" err="1">
                <a:ea typeface="+mn-lt"/>
                <a:cs typeface="+mn-lt"/>
              </a:rPr>
              <a:t>Blockchain</a:t>
            </a:r>
            <a:r>
              <a:rPr lang="tr-TR" sz="2200" dirty="0">
                <a:ea typeface="+mn-lt"/>
                <a:cs typeface="+mn-lt"/>
              </a:rPr>
              <a:t> </a:t>
            </a:r>
            <a:r>
              <a:rPr lang="tr-TR" sz="2200" dirty="0" err="1">
                <a:ea typeface="+mn-lt"/>
                <a:cs typeface="+mn-lt"/>
              </a:rPr>
              <a:t>wallets</a:t>
            </a:r>
            <a:r>
              <a:rPr lang="tr-TR" sz="2200" dirty="0">
                <a:ea typeface="+mn-lt"/>
                <a:cs typeface="+mn-lt"/>
              </a:rPr>
              <a:t> can be </a:t>
            </a:r>
            <a:r>
              <a:rPr lang="tr-TR" sz="2200" dirty="0" err="1">
                <a:ea typeface="+mn-lt"/>
                <a:cs typeface="+mn-lt"/>
              </a:rPr>
              <a:t>accessed</a:t>
            </a:r>
            <a:r>
              <a:rPr lang="tr-TR" sz="2200" dirty="0">
                <a:ea typeface="+mn-lt"/>
                <a:cs typeface="+mn-lt"/>
              </a:rPr>
              <a:t> </a:t>
            </a:r>
            <a:r>
              <a:rPr lang="tr-TR" sz="2200" dirty="0" err="1">
                <a:ea typeface="+mn-lt"/>
                <a:cs typeface="+mn-lt"/>
              </a:rPr>
              <a:t>through</a:t>
            </a:r>
            <a:r>
              <a:rPr lang="tr-TR" sz="2200" dirty="0">
                <a:ea typeface="+mn-lt"/>
                <a:cs typeface="+mn-lt"/>
              </a:rPr>
              <a:t> </a:t>
            </a:r>
            <a:r>
              <a:rPr lang="tr-TR" sz="2200" dirty="0" err="1">
                <a:ea typeface="+mn-lt"/>
                <a:cs typeface="+mn-lt"/>
              </a:rPr>
              <a:t>private</a:t>
            </a:r>
            <a:r>
              <a:rPr lang="tr-TR" sz="2200" dirty="0">
                <a:ea typeface="+mn-lt"/>
                <a:cs typeface="+mn-lt"/>
              </a:rPr>
              <a:t> </a:t>
            </a:r>
            <a:r>
              <a:rPr lang="tr-TR" sz="2200" dirty="0" err="1">
                <a:ea typeface="+mn-lt"/>
                <a:cs typeface="+mn-lt"/>
              </a:rPr>
              <a:t>keys</a:t>
            </a:r>
            <a:r>
              <a:rPr lang="tr-TR" sz="2200" dirty="0">
                <a:ea typeface="+mn-lt"/>
                <a:cs typeface="+mn-lt"/>
              </a:rPr>
              <a:t>, </a:t>
            </a:r>
            <a:r>
              <a:rPr lang="tr-TR" sz="2200" dirty="0" err="1">
                <a:ea typeface="+mn-lt"/>
                <a:cs typeface="+mn-lt"/>
              </a:rPr>
              <a:t>which</a:t>
            </a:r>
            <a:r>
              <a:rPr lang="tr-TR" sz="2200" dirty="0">
                <a:ea typeface="+mn-lt"/>
                <a:cs typeface="+mn-lt"/>
              </a:rPr>
              <a:t> </a:t>
            </a:r>
            <a:r>
              <a:rPr lang="tr-TR" sz="2200" dirty="0" err="1">
                <a:ea typeface="+mn-lt"/>
                <a:cs typeface="+mn-lt"/>
              </a:rPr>
              <a:t>are</a:t>
            </a:r>
            <a:r>
              <a:rPr lang="tr-TR" sz="2200" dirty="0">
                <a:ea typeface="+mn-lt"/>
                <a:cs typeface="+mn-lt"/>
              </a:rPr>
              <a:t> </a:t>
            </a:r>
            <a:r>
              <a:rPr lang="tr-TR" sz="2200" dirty="0" err="1">
                <a:ea typeface="+mn-lt"/>
                <a:cs typeface="+mn-lt"/>
              </a:rPr>
              <a:t>used</a:t>
            </a:r>
            <a:r>
              <a:rPr lang="tr-TR" sz="2200" dirty="0">
                <a:ea typeface="+mn-lt"/>
                <a:cs typeface="+mn-lt"/>
              </a:rPr>
              <a:t> </a:t>
            </a:r>
            <a:r>
              <a:rPr lang="tr-TR" sz="2200" dirty="0" err="1">
                <a:ea typeface="+mn-lt"/>
                <a:cs typeface="+mn-lt"/>
              </a:rPr>
              <a:t>to</a:t>
            </a:r>
            <a:r>
              <a:rPr lang="tr-TR" sz="2200" dirty="0">
                <a:ea typeface="+mn-lt"/>
                <a:cs typeface="+mn-lt"/>
              </a:rPr>
              <a:t> </a:t>
            </a:r>
            <a:r>
              <a:rPr lang="tr-TR" sz="2200" dirty="0" err="1">
                <a:ea typeface="+mn-lt"/>
                <a:cs typeface="+mn-lt"/>
              </a:rPr>
              <a:t>sign</a:t>
            </a:r>
            <a:r>
              <a:rPr lang="tr-TR" sz="2200" dirty="0">
                <a:ea typeface="+mn-lt"/>
                <a:cs typeface="+mn-lt"/>
              </a:rPr>
              <a:t> </a:t>
            </a:r>
            <a:r>
              <a:rPr lang="tr-TR" sz="2200" dirty="0" err="1">
                <a:ea typeface="+mn-lt"/>
                <a:cs typeface="+mn-lt"/>
              </a:rPr>
              <a:t>transactions</a:t>
            </a:r>
            <a:r>
              <a:rPr lang="tr-TR" sz="2200" dirty="0">
                <a:ea typeface="+mn-lt"/>
                <a:cs typeface="+mn-lt"/>
              </a:rPr>
              <a:t> </a:t>
            </a:r>
            <a:r>
              <a:rPr lang="tr-TR" sz="2200" dirty="0" err="1">
                <a:ea typeface="+mn-lt"/>
                <a:cs typeface="+mn-lt"/>
              </a:rPr>
              <a:t>and</a:t>
            </a:r>
            <a:r>
              <a:rPr lang="tr-TR" sz="2200" dirty="0">
                <a:ea typeface="+mn-lt"/>
                <a:cs typeface="+mn-lt"/>
              </a:rPr>
              <a:t> </a:t>
            </a:r>
            <a:r>
              <a:rPr lang="tr-TR" sz="2200" dirty="0" err="1">
                <a:ea typeface="+mn-lt"/>
                <a:cs typeface="+mn-lt"/>
              </a:rPr>
              <a:t>verify</a:t>
            </a:r>
            <a:r>
              <a:rPr lang="tr-TR" sz="2200" dirty="0">
                <a:ea typeface="+mn-lt"/>
                <a:cs typeface="+mn-lt"/>
              </a:rPr>
              <a:t> </a:t>
            </a:r>
            <a:r>
              <a:rPr lang="tr-TR" sz="2200" dirty="0" err="1">
                <a:ea typeface="+mn-lt"/>
                <a:cs typeface="+mn-lt"/>
              </a:rPr>
              <a:t>ownership</a:t>
            </a:r>
            <a:r>
              <a:rPr lang="tr-TR" sz="2200" dirty="0">
                <a:ea typeface="+mn-lt"/>
                <a:cs typeface="+mn-lt"/>
              </a:rPr>
              <a:t> of </a:t>
            </a:r>
            <a:r>
              <a:rPr lang="tr-TR" sz="2200" dirty="0" err="1">
                <a:ea typeface="+mn-lt"/>
                <a:cs typeface="+mn-lt"/>
              </a:rPr>
              <a:t>digital</a:t>
            </a:r>
            <a:r>
              <a:rPr lang="tr-TR" sz="2200" dirty="0">
                <a:ea typeface="+mn-lt"/>
                <a:cs typeface="+mn-lt"/>
              </a:rPr>
              <a:t> </a:t>
            </a:r>
            <a:r>
              <a:rPr lang="tr-TR" sz="2200" dirty="0" err="1">
                <a:ea typeface="+mn-lt"/>
                <a:cs typeface="+mn-lt"/>
              </a:rPr>
              <a:t>assets</a:t>
            </a:r>
            <a:r>
              <a:rPr lang="tr-TR" sz="2200" dirty="0">
                <a:ea typeface="+mn-lt"/>
                <a:cs typeface="+mn-lt"/>
              </a:rPr>
              <a:t>. </a:t>
            </a:r>
            <a:r>
              <a:rPr lang="tr-TR" sz="2200" dirty="0" err="1">
                <a:ea typeface="+mn-lt"/>
                <a:cs typeface="+mn-lt"/>
              </a:rPr>
              <a:t>There</a:t>
            </a:r>
            <a:r>
              <a:rPr lang="tr-TR" sz="2200" dirty="0">
                <a:ea typeface="+mn-lt"/>
                <a:cs typeface="+mn-lt"/>
              </a:rPr>
              <a:t> </a:t>
            </a:r>
            <a:r>
              <a:rPr lang="tr-TR" sz="2200" dirty="0" err="1">
                <a:ea typeface="+mn-lt"/>
                <a:cs typeface="+mn-lt"/>
              </a:rPr>
              <a:t>are</a:t>
            </a:r>
            <a:r>
              <a:rPr lang="tr-TR" sz="2200" dirty="0">
                <a:ea typeface="+mn-lt"/>
                <a:cs typeface="+mn-lt"/>
              </a:rPr>
              <a:t> </a:t>
            </a:r>
            <a:r>
              <a:rPr lang="tr-TR" sz="2200" dirty="0" err="1">
                <a:ea typeface="+mn-lt"/>
                <a:cs typeface="+mn-lt"/>
              </a:rPr>
              <a:t>different</a:t>
            </a:r>
            <a:r>
              <a:rPr lang="tr-TR" sz="2200" dirty="0">
                <a:ea typeface="+mn-lt"/>
                <a:cs typeface="+mn-lt"/>
              </a:rPr>
              <a:t> </a:t>
            </a:r>
            <a:r>
              <a:rPr lang="tr-TR" sz="2200" dirty="0" err="1">
                <a:ea typeface="+mn-lt"/>
                <a:cs typeface="+mn-lt"/>
              </a:rPr>
              <a:t>types</a:t>
            </a:r>
            <a:r>
              <a:rPr lang="tr-TR" sz="2200" dirty="0">
                <a:ea typeface="+mn-lt"/>
                <a:cs typeface="+mn-lt"/>
              </a:rPr>
              <a:t> of </a:t>
            </a:r>
            <a:r>
              <a:rPr lang="tr-TR" sz="2200" dirty="0" err="1">
                <a:ea typeface="+mn-lt"/>
                <a:cs typeface="+mn-lt"/>
              </a:rPr>
              <a:t>blockchain</a:t>
            </a:r>
            <a:r>
              <a:rPr lang="tr-TR" sz="2200" dirty="0">
                <a:ea typeface="+mn-lt"/>
                <a:cs typeface="+mn-lt"/>
              </a:rPr>
              <a:t> </a:t>
            </a:r>
            <a:r>
              <a:rPr lang="tr-TR" sz="2200" dirty="0" err="1">
                <a:ea typeface="+mn-lt"/>
                <a:cs typeface="+mn-lt"/>
              </a:rPr>
              <a:t>wallets</a:t>
            </a:r>
            <a:r>
              <a:rPr lang="tr-TR" sz="2200" dirty="0">
                <a:ea typeface="+mn-lt"/>
                <a:cs typeface="+mn-lt"/>
              </a:rPr>
              <a:t>, </a:t>
            </a:r>
            <a:r>
              <a:rPr lang="tr-TR" sz="2200" dirty="0" err="1">
                <a:ea typeface="+mn-lt"/>
                <a:cs typeface="+mn-lt"/>
              </a:rPr>
              <a:t>including</a:t>
            </a:r>
            <a:r>
              <a:rPr lang="tr-TR" sz="2200" dirty="0">
                <a:ea typeface="+mn-lt"/>
                <a:cs typeface="+mn-lt"/>
              </a:rPr>
              <a:t> </a:t>
            </a:r>
            <a:r>
              <a:rPr lang="tr-TR" sz="2200" dirty="0" err="1">
                <a:ea typeface="+mn-lt"/>
                <a:cs typeface="+mn-lt"/>
              </a:rPr>
              <a:t>physical</a:t>
            </a:r>
            <a:r>
              <a:rPr lang="tr-TR" sz="2200" dirty="0">
                <a:ea typeface="+mn-lt"/>
                <a:cs typeface="+mn-lt"/>
              </a:rPr>
              <a:t> </a:t>
            </a:r>
            <a:r>
              <a:rPr lang="tr-TR" sz="2200" dirty="0" err="1">
                <a:ea typeface="+mn-lt"/>
                <a:cs typeface="+mn-lt"/>
              </a:rPr>
              <a:t>wallets</a:t>
            </a:r>
            <a:r>
              <a:rPr lang="tr-TR" sz="2200" dirty="0">
                <a:ea typeface="+mn-lt"/>
                <a:cs typeface="+mn-lt"/>
              </a:rPr>
              <a:t> </a:t>
            </a:r>
            <a:r>
              <a:rPr lang="tr-TR" sz="2200" dirty="0" err="1">
                <a:ea typeface="+mn-lt"/>
                <a:cs typeface="+mn-lt"/>
              </a:rPr>
              <a:t>or</a:t>
            </a:r>
            <a:r>
              <a:rPr lang="tr-TR" sz="2200" dirty="0">
                <a:ea typeface="+mn-lt"/>
                <a:cs typeface="+mn-lt"/>
              </a:rPr>
              <a:t> hardware </a:t>
            </a:r>
            <a:r>
              <a:rPr lang="tr-TR" sz="2200" dirty="0" err="1">
                <a:ea typeface="+mn-lt"/>
                <a:cs typeface="+mn-lt"/>
              </a:rPr>
              <a:t>wallets</a:t>
            </a:r>
            <a:r>
              <a:rPr lang="tr-TR" sz="2200" dirty="0">
                <a:ea typeface="+mn-lt"/>
                <a:cs typeface="+mn-lt"/>
              </a:rPr>
              <a:t>. </a:t>
            </a:r>
            <a:r>
              <a:rPr lang="tr-TR" sz="2200" dirty="0" err="1">
                <a:ea typeface="+mn-lt"/>
                <a:cs typeface="+mn-lt"/>
              </a:rPr>
              <a:t>These</a:t>
            </a:r>
            <a:r>
              <a:rPr lang="tr-TR" sz="2200" dirty="0">
                <a:ea typeface="+mn-lt"/>
                <a:cs typeface="+mn-lt"/>
              </a:rPr>
              <a:t> </a:t>
            </a:r>
            <a:r>
              <a:rPr lang="tr-TR" sz="2200" dirty="0" err="1">
                <a:ea typeface="+mn-lt"/>
                <a:cs typeface="+mn-lt"/>
              </a:rPr>
              <a:t>wallets</a:t>
            </a:r>
            <a:r>
              <a:rPr lang="tr-TR" sz="2200" dirty="0">
                <a:ea typeface="+mn-lt"/>
                <a:cs typeface="+mn-lt"/>
              </a:rPr>
              <a:t> </a:t>
            </a:r>
            <a:r>
              <a:rPr lang="tr-TR" sz="2200" dirty="0" err="1">
                <a:ea typeface="+mn-lt"/>
                <a:cs typeface="+mn-lt"/>
              </a:rPr>
              <a:t>store</a:t>
            </a:r>
            <a:r>
              <a:rPr lang="tr-TR" sz="2200" dirty="0">
                <a:ea typeface="+mn-lt"/>
                <a:cs typeface="+mn-lt"/>
              </a:rPr>
              <a:t> </a:t>
            </a:r>
            <a:r>
              <a:rPr lang="tr-TR" sz="2200" dirty="0" err="1">
                <a:ea typeface="+mn-lt"/>
                <a:cs typeface="+mn-lt"/>
              </a:rPr>
              <a:t>the</a:t>
            </a:r>
            <a:r>
              <a:rPr lang="tr-TR" sz="2200" dirty="0">
                <a:ea typeface="+mn-lt"/>
                <a:cs typeface="+mn-lt"/>
              </a:rPr>
              <a:t> </a:t>
            </a:r>
            <a:r>
              <a:rPr lang="tr-TR" sz="2200" dirty="0" err="1">
                <a:ea typeface="+mn-lt"/>
                <a:cs typeface="+mn-lt"/>
              </a:rPr>
              <a:t>private</a:t>
            </a:r>
            <a:r>
              <a:rPr lang="tr-TR" sz="2200" dirty="0">
                <a:ea typeface="+mn-lt"/>
                <a:cs typeface="+mn-lt"/>
              </a:rPr>
              <a:t> </a:t>
            </a:r>
            <a:r>
              <a:rPr lang="tr-TR" sz="2200" dirty="0" err="1">
                <a:ea typeface="+mn-lt"/>
                <a:cs typeface="+mn-lt"/>
              </a:rPr>
              <a:t>keys</a:t>
            </a:r>
            <a:r>
              <a:rPr lang="tr-TR" sz="2200" dirty="0">
                <a:ea typeface="+mn-lt"/>
                <a:cs typeface="+mn-lt"/>
              </a:rPr>
              <a:t> in a </a:t>
            </a:r>
            <a:r>
              <a:rPr lang="tr-TR" sz="2200" dirty="0" err="1">
                <a:ea typeface="+mn-lt"/>
                <a:cs typeface="+mn-lt"/>
              </a:rPr>
              <a:t>secure</a:t>
            </a:r>
            <a:r>
              <a:rPr lang="tr-TR" sz="2200" dirty="0">
                <a:ea typeface="+mn-lt"/>
                <a:cs typeface="+mn-lt"/>
              </a:rPr>
              <a:t> </a:t>
            </a:r>
            <a:r>
              <a:rPr lang="tr-TR" sz="2200" dirty="0" err="1">
                <a:ea typeface="+mn-lt"/>
                <a:cs typeface="+mn-lt"/>
              </a:rPr>
              <a:t>environment</a:t>
            </a:r>
            <a:r>
              <a:rPr lang="tr-TR" sz="2200" dirty="0">
                <a:ea typeface="+mn-lt"/>
                <a:cs typeface="+mn-lt"/>
              </a:rPr>
              <a:t>, </a:t>
            </a:r>
            <a:r>
              <a:rPr lang="tr-TR" sz="2200" dirty="0" err="1">
                <a:ea typeface="+mn-lt"/>
                <a:cs typeface="+mn-lt"/>
              </a:rPr>
              <a:t>disconnected</a:t>
            </a:r>
            <a:r>
              <a:rPr lang="tr-TR" sz="2200" dirty="0">
                <a:ea typeface="+mn-lt"/>
                <a:cs typeface="+mn-lt"/>
              </a:rPr>
              <a:t> </a:t>
            </a:r>
            <a:r>
              <a:rPr lang="tr-TR" sz="2200" dirty="0" err="1">
                <a:ea typeface="+mn-lt"/>
                <a:cs typeface="+mn-lt"/>
              </a:rPr>
              <a:t>from</a:t>
            </a:r>
            <a:r>
              <a:rPr lang="tr-TR" sz="2200" dirty="0">
                <a:ea typeface="+mn-lt"/>
                <a:cs typeface="+mn-lt"/>
              </a:rPr>
              <a:t> </a:t>
            </a:r>
            <a:r>
              <a:rPr lang="tr-TR" sz="2200" dirty="0" err="1">
                <a:ea typeface="+mn-lt"/>
                <a:cs typeface="+mn-lt"/>
              </a:rPr>
              <a:t>the</a:t>
            </a:r>
            <a:r>
              <a:rPr lang="tr-TR" sz="2200" dirty="0">
                <a:ea typeface="+mn-lt"/>
                <a:cs typeface="+mn-lt"/>
              </a:rPr>
              <a:t> internet, </a:t>
            </a:r>
            <a:r>
              <a:rPr lang="tr-TR" sz="2200" dirty="0" err="1">
                <a:ea typeface="+mn-lt"/>
                <a:cs typeface="+mn-lt"/>
              </a:rPr>
              <a:t>which</a:t>
            </a:r>
            <a:r>
              <a:rPr lang="tr-TR" sz="2200" dirty="0">
                <a:ea typeface="+mn-lt"/>
                <a:cs typeface="+mn-lt"/>
              </a:rPr>
              <a:t> </a:t>
            </a:r>
            <a:r>
              <a:rPr lang="tr-TR" sz="2200" dirty="0" err="1">
                <a:ea typeface="+mn-lt"/>
                <a:cs typeface="+mn-lt"/>
              </a:rPr>
              <a:t>makes</a:t>
            </a:r>
            <a:r>
              <a:rPr lang="tr-TR" sz="2200" dirty="0">
                <a:ea typeface="+mn-lt"/>
                <a:cs typeface="+mn-lt"/>
              </a:rPr>
              <a:t> </a:t>
            </a:r>
            <a:r>
              <a:rPr lang="tr-TR" sz="2200" dirty="0" err="1">
                <a:ea typeface="+mn-lt"/>
                <a:cs typeface="+mn-lt"/>
              </a:rPr>
              <a:t>them</a:t>
            </a:r>
            <a:r>
              <a:rPr lang="tr-TR" sz="2200" dirty="0">
                <a:ea typeface="+mn-lt"/>
                <a:cs typeface="+mn-lt"/>
              </a:rPr>
              <a:t> </a:t>
            </a:r>
            <a:r>
              <a:rPr lang="tr-TR" sz="2200" dirty="0" err="1">
                <a:ea typeface="+mn-lt"/>
                <a:cs typeface="+mn-lt"/>
              </a:rPr>
              <a:t>less</a:t>
            </a:r>
            <a:r>
              <a:rPr lang="tr-TR" sz="2200" dirty="0">
                <a:ea typeface="+mn-lt"/>
                <a:cs typeface="+mn-lt"/>
              </a:rPr>
              <a:t> </a:t>
            </a:r>
            <a:r>
              <a:rPr lang="tr-TR" sz="2200" dirty="0" err="1">
                <a:ea typeface="+mn-lt"/>
                <a:cs typeface="+mn-lt"/>
              </a:rPr>
              <a:t>vulnerable</a:t>
            </a:r>
            <a:r>
              <a:rPr lang="tr-TR" sz="2200" dirty="0">
                <a:ea typeface="+mn-lt"/>
                <a:cs typeface="+mn-lt"/>
              </a:rPr>
              <a:t> </a:t>
            </a:r>
            <a:r>
              <a:rPr lang="tr-TR" sz="2200" dirty="0" err="1">
                <a:ea typeface="+mn-lt"/>
                <a:cs typeface="+mn-lt"/>
              </a:rPr>
              <a:t>to</a:t>
            </a:r>
            <a:r>
              <a:rPr lang="tr-TR" sz="2200" dirty="0">
                <a:ea typeface="+mn-lt"/>
                <a:cs typeface="+mn-lt"/>
              </a:rPr>
              <a:t> hacking </a:t>
            </a:r>
            <a:r>
              <a:rPr lang="tr-TR" sz="2200" dirty="0" err="1">
                <a:ea typeface="+mn-lt"/>
                <a:cs typeface="+mn-lt"/>
              </a:rPr>
              <a:t>and</a:t>
            </a:r>
            <a:r>
              <a:rPr lang="tr-TR" sz="2200" dirty="0">
                <a:ea typeface="+mn-lt"/>
                <a:cs typeface="+mn-lt"/>
              </a:rPr>
              <a:t> </a:t>
            </a:r>
            <a:r>
              <a:rPr lang="tr-TR" sz="2200" dirty="0" err="1">
                <a:ea typeface="+mn-lt"/>
                <a:cs typeface="+mn-lt"/>
              </a:rPr>
              <a:t>theft</a:t>
            </a:r>
            <a:r>
              <a:rPr lang="tr-TR" sz="2200" dirty="0">
                <a:ea typeface="+mn-lt"/>
                <a:cs typeface="+mn-lt"/>
              </a:rPr>
              <a:t>. </a:t>
            </a:r>
            <a:r>
              <a:rPr lang="tr-TR" sz="2200" dirty="0" err="1">
                <a:ea typeface="+mn-lt"/>
                <a:cs typeface="+mn-lt"/>
              </a:rPr>
              <a:t>Blockchain</a:t>
            </a:r>
            <a:r>
              <a:rPr lang="tr-TR" sz="2200" dirty="0">
                <a:ea typeface="+mn-lt"/>
                <a:cs typeface="+mn-lt"/>
              </a:rPr>
              <a:t> </a:t>
            </a:r>
            <a:r>
              <a:rPr lang="tr-TR" sz="2200" dirty="0" err="1">
                <a:ea typeface="+mn-lt"/>
                <a:cs typeface="+mn-lt"/>
              </a:rPr>
              <a:t>wallets</a:t>
            </a:r>
            <a:r>
              <a:rPr lang="tr-TR" sz="2200" dirty="0">
                <a:ea typeface="+mn-lt"/>
                <a:cs typeface="+mn-lt"/>
              </a:rPr>
              <a:t> </a:t>
            </a:r>
            <a:r>
              <a:rPr lang="tr-TR" sz="2200" dirty="0" err="1">
                <a:ea typeface="+mn-lt"/>
                <a:cs typeface="+mn-lt"/>
              </a:rPr>
              <a:t>allow</a:t>
            </a:r>
            <a:r>
              <a:rPr lang="tr-TR" sz="2200" dirty="0">
                <a:ea typeface="+mn-lt"/>
                <a:cs typeface="+mn-lt"/>
              </a:rPr>
              <a:t> </a:t>
            </a:r>
            <a:r>
              <a:rPr lang="tr-TR" sz="2200" dirty="0" err="1">
                <a:ea typeface="+mn-lt"/>
                <a:cs typeface="+mn-lt"/>
              </a:rPr>
              <a:t>for</a:t>
            </a:r>
            <a:r>
              <a:rPr lang="tr-TR" sz="2200" dirty="0">
                <a:ea typeface="+mn-lt"/>
                <a:cs typeface="+mn-lt"/>
              </a:rPr>
              <a:t> </a:t>
            </a:r>
            <a:r>
              <a:rPr lang="tr-TR" sz="2200" dirty="0" err="1">
                <a:ea typeface="+mn-lt"/>
                <a:cs typeface="+mn-lt"/>
              </a:rPr>
              <a:t>secure</a:t>
            </a:r>
            <a:r>
              <a:rPr lang="tr-TR" sz="2200" dirty="0">
                <a:ea typeface="+mn-lt"/>
                <a:cs typeface="+mn-lt"/>
              </a:rPr>
              <a:t> </a:t>
            </a:r>
            <a:r>
              <a:rPr lang="tr-TR" sz="2200" dirty="0" err="1">
                <a:ea typeface="+mn-lt"/>
                <a:cs typeface="+mn-lt"/>
              </a:rPr>
              <a:t>and</a:t>
            </a:r>
            <a:r>
              <a:rPr lang="tr-TR" sz="2200" dirty="0">
                <a:ea typeface="+mn-lt"/>
                <a:cs typeface="+mn-lt"/>
              </a:rPr>
              <a:t> </a:t>
            </a:r>
            <a:r>
              <a:rPr lang="tr-TR" sz="2200" dirty="0" err="1">
                <a:ea typeface="+mn-lt"/>
                <a:cs typeface="+mn-lt"/>
              </a:rPr>
              <a:t>convenient</a:t>
            </a:r>
            <a:r>
              <a:rPr lang="tr-TR" sz="2200" dirty="0">
                <a:ea typeface="+mn-lt"/>
                <a:cs typeface="+mn-lt"/>
              </a:rPr>
              <a:t> </a:t>
            </a:r>
            <a:r>
              <a:rPr lang="tr-TR" sz="2200" dirty="0" err="1">
                <a:ea typeface="+mn-lt"/>
                <a:cs typeface="+mn-lt"/>
              </a:rPr>
              <a:t>storage</a:t>
            </a:r>
            <a:r>
              <a:rPr lang="tr-TR" sz="2200" dirty="0">
                <a:ea typeface="+mn-lt"/>
                <a:cs typeface="+mn-lt"/>
              </a:rPr>
              <a:t> </a:t>
            </a:r>
            <a:r>
              <a:rPr lang="tr-TR" sz="2200" dirty="0" err="1">
                <a:ea typeface="+mn-lt"/>
                <a:cs typeface="+mn-lt"/>
              </a:rPr>
              <a:t>and</a:t>
            </a:r>
            <a:r>
              <a:rPr lang="tr-TR" sz="2200" dirty="0">
                <a:ea typeface="+mn-lt"/>
                <a:cs typeface="+mn-lt"/>
              </a:rPr>
              <a:t> transfer of </a:t>
            </a:r>
            <a:r>
              <a:rPr lang="tr-TR" sz="2200" dirty="0" err="1">
                <a:ea typeface="+mn-lt"/>
                <a:cs typeface="+mn-lt"/>
              </a:rPr>
              <a:t>digital</a:t>
            </a:r>
            <a:r>
              <a:rPr lang="tr-TR" sz="2200" dirty="0">
                <a:ea typeface="+mn-lt"/>
                <a:cs typeface="+mn-lt"/>
              </a:rPr>
              <a:t> </a:t>
            </a:r>
            <a:r>
              <a:rPr lang="tr-TR" sz="2200" dirty="0" err="1">
                <a:ea typeface="+mn-lt"/>
                <a:cs typeface="+mn-lt"/>
              </a:rPr>
              <a:t>assets</a:t>
            </a:r>
            <a:r>
              <a:rPr lang="tr-TR" sz="2200" dirty="0">
                <a:ea typeface="+mn-lt"/>
                <a:cs typeface="+mn-lt"/>
              </a:rPr>
              <a:t>, </a:t>
            </a:r>
            <a:r>
              <a:rPr lang="tr-TR" sz="2200" dirty="0" err="1">
                <a:ea typeface="+mn-lt"/>
                <a:cs typeface="+mn-lt"/>
              </a:rPr>
              <a:t>and</a:t>
            </a:r>
            <a:r>
              <a:rPr lang="tr-TR" sz="2200" dirty="0">
                <a:ea typeface="+mn-lt"/>
                <a:cs typeface="+mn-lt"/>
              </a:rPr>
              <a:t> </a:t>
            </a:r>
            <a:r>
              <a:rPr lang="tr-TR" sz="2200" dirty="0" err="1">
                <a:ea typeface="+mn-lt"/>
                <a:cs typeface="+mn-lt"/>
              </a:rPr>
              <a:t>are</a:t>
            </a:r>
            <a:r>
              <a:rPr lang="tr-TR" sz="2200" dirty="0">
                <a:ea typeface="+mn-lt"/>
                <a:cs typeface="+mn-lt"/>
              </a:rPr>
              <a:t> a </a:t>
            </a:r>
            <a:r>
              <a:rPr lang="tr-TR" sz="2200" dirty="0" err="1">
                <a:ea typeface="+mn-lt"/>
                <a:cs typeface="+mn-lt"/>
              </a:rPr>
              <a:t>key</a:t>
            </a:r>
            <a:r>
              <a:rPr lang="tr-TR" sz="2200" dirty="0">
                <a:ea typeface="+mn-lt"/>
                <a:cs typeface="+mn-lt"/>
              </a:rPr>
              <a:t> </a:t>
            </a:r>
            <a:r>
              <a:rPr lang="tr-TR" sz="2200" dirty="0" err="1">
                <a:ea typeface="+mn-lt"/>
                <a:cs typeface="+mn-lt"/>
              </a:rPr>
              <a:t>component</a:t>
            </a:r>
            <a:r>
              <a:rPr lang="tr-TR" sz="2200" dirty="0">
                <a:ea typeface="+mn-lt"/>
                <a:cs typeface="+mn-lt"/>
              </a:rPr>
              <a:t> of </a:t>
            </a:r>
            <a:r>
              <a:rPr lang="tr-TR" sz="2200" dirty="0" err="1">
                <a:ea typeface="+mn-lt"/>
                <a:cs typeface="+mn-lt"/>
              </a:rPr>
              <a:t>the</a:t>
            </a:r>
            <a:r>
              <a:rPr lang="tr-TR" sz="2200" dirty="0">
                <a:ea typeface="+mn-lt"/>
                <a:cs typeface="+mn-lt"/>
              </a:rPr>
              <a:t> </a:t>
            </a:r>
            <a:r>
              <a:rPr lang="tr-TR" sz="2200" dirty="0" err="1">
                <a:ea typeface="+mn-lt"/>
                <a:cs typeface="+mn-lt"/>
              </a:rPr>
              <a:t>blockchain</a:t>
            </a:r>
            <a:r>
              <a:rPr lang="tr-TR" sz="2200" dirty="0">
                <a:ea typeface="+mn-lt"/>
                <a:cs typeface="+mn-lt"/>
              </a:rPr>
              <a:t> </a:t>
            </a:r>
            <a:r>
              <a:rPr lang="tr-TR" sz="2200" dirty="0" err="1">
                <a:ea typeface="+mn-lt"/>
                <a:cs typeface="+mn-lt"/>
              </a:rPr>
              <a:t>ecosystem</a:t>
            </a:r>
            <a:r>
              <a:rPr lang="tr-TR" sz="2200" dirty="0">
                <a:ea typeface="+mn-lt"/>
                <a:cs typeface="+mn-lt"/>
              </a:rPr>
              <a:t>.</a:t>
            </a:r>
            <a:endParaRPr lang="tr-TR" sz="2200" dirty="0"/>
          </a:p>
        </p:txBody>
      </p:sp>
      <p:pic>
        <p:nvPicPr>
          <p:cNvPr id="4" name="Resim 4">
            <a:extLst>
              <a:ext uri="{FF2B5EF4-FFF2-40B4-BE49-F238E27FC236}">
                <a16:creationId xmlns:a16="http://schemas.microsoft.com/office/drawing/2014/main" id="{0E2C26FE-D29A-F121-17A9-282A45BD251D}"/>
              </a:ext>
            </a:extLst>
          </p:cNvPr>
          <p:cNvPicPr>
            <a:picLocks noChangeAspect="1"/>
          </p:cNvPicPr>
          <p:nvPr/>
        </p:nvPicPr>
        <p:blipFill rotWithShape="1">
          <a:blip r:embed="rId2"/>
          <a:srcRect l="1883" r="1913" b="2"/>
          <a:stretch/>
        </p:blipFill>
        <p:spPr>
          <a:xfrm>
            <a:off x="7675658" y="2093976"/>
            <a:ext cx="3941064" cy="4096512"/>
          </a:xfrm>
          <a:prstGeom prst="rect">
            <a:avLst/>
          </a:prstGeom>
        </p:spPr>
      </p:pic>
    </p:spTree>
    <p:extLst>
      <p:ext uri="{BB962C8B-B14F-4D97-AF65-F5344CB8AC3E}">
        <p14:creationId xmlns:p14="http://schemas.microsoft.com/office/powerpoint/2010/main" val="845660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4" descr="diyagram içeren bir resim&#10;&#10;Açıklama otomatik olarak oluşturuldu">
            <a:extLst>
              <a:ext uri="{FF2B5EF4-FFF2-40B4-BE49-F238E27FC236}">
                <a16:creationId xmlns:a16="http://schemas.microsoft.com/office/drawing/2014/main" id="{A759D1A7-BEA2-57A1-B74E-25940C43B112}"/>
              </a:ext>
            </a:extLst>
          </p:cNvPr>
          <p:cNvPicPr>
            <a:picLocks noChangeAspect="1"/>
          </p:cNvPicPr>
          <p:nvPr/>
        </p:nvPicPr>
        <p:blipFill rotWithShape="1">
          <a:blip r:embed="rId2"/>
          <a:srcRect l="23099" r="9574" b="1"/>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8955B197-8072-A357-A379-8E2720327BAC}"/>
              </a:ext>
            </a:extLst>
          </p:cNvPr>
          <p:cNvSpPr>
            <a:spLocks noGrp="1"/>
          </p:cNvSpPr>
          <p:nvPr>
            <p:ph type="title"/>
          </p:nvPr>
        </p:nvSpPr>
        <p:spPr>
          <a:xfrm>
            <a:off x="838200" y="5691"/>
            <a:ext cx="3822189" cy="1899912"/>
          </a:xfrm>
        </p:spPr>
        <p:txBody>
          <a:bodyPr>
            <a:normAutofit/>
          </a:bodyPr>
          <a:lstStyle/>
          <a:p>
            <a:r>
              <a:rPr lang="tr-TR" sz="4000">
                <a:ea typeface="Calibri Light"/>
                <a:cs typeface="Calibri Light"/>
              </a:rPr>
              <a:t>Smart Contracts</a:t>
            </a:r>
            <a:endParaRPr lang="tr-TR" sz="4000"/>
          </a:p>
        </p:txBody>
      </p:sp>
      <p:sp>
        <p:nvSpPr>
          <p:cNvPr id="3" name="İçerik Yer Tutucusu 2">
            <a:extLst>
              <a:ext uri="{FF2B5EF4-FFF2-40B4-BE49-F238E27FC236}">
                <a16:creationId xmlns:a16="http://schemas.microsoft.com/office/drawing/2014/main" id="{6BEF4031-147F-0C88-F9DD-8F40B9A87FAF}"/>
              </a:ext>
            </a:extLst>
          </p:cNvPr>
          <p:cNvSpPr>
            <a:spLocks noGrp="1"/>
          </p:cNvSpPr>
          <p:nvPr>
            <p:ph idx="1"/>
          </p:nvPr>
        </p:nvSpPr>
        <p:spPr>
          <a:xfrm>
            <a:off x="838200" y="1557183"/>
            <a:ext cx="3822189" cy="3742762"/>
          </a:xfrm>
        </p:spPr>
        <p:txBody>
          <a:bodyPr vert="horz" lIns="91440" tIns="45720" rIns="91440" bIns="45720" rtlCol="0" anchor="t">
            <a:noAutofit/>
          </a:bodyPr>
          <a:lstStyle/>
          <a:p>
            <a:pPr marL="0" indent="0">
              <a:buNone/>
            </a:pPr>
            <a:r>
              <a:rPr lang="tr-TR" sz="2000" dirty="0">
                <a:ea typeface="+mn-lt"/>
                <a:cs typeface="+mn-lt"/>
              </a:rPr>
              <a:t>Smart </a:t>
            </a:r>
            <a:r>
              <a:rPr lang="tr-TR" sz="2000" dirty="0" err="1">
                <a:ea typeface="+mn-lt"/>
                <a:cs typeface="+mn-lt"/>
              </a:rPr>
              <a:t>contracts</a:t>
            </a:r>
            <a:r>
              <a:rPr lang="tr-TR" sz="2000" dirty="0">
                <a:ea typeface="+mn-lt"/>
                <a:cs typeface="+mn-lt"/>
              </a:rPr>
              <a:t> </a:t>
            </a:r>
            <a:r>
              <a:rPr lang="tr-TR" sz="2000" dirty="0" err="1">
                <a:ea typeface="+mn-lt"/>
                <a:cs typeface="+mn-lt"/>
              </a:rPr>
              <a:t>are</a:t>
            </a:r>
            <a:r>
              <a:rPr lang="tr-TR" sz="2000" dirty="0">
                <a:ea typeface="+mn-lt"/>
                <a:cs typeface="+mn-lt"/>
              </a:rPr>
              <a:t> </a:t>
            </a:r>
            <a:r>
              <a:rPr lang="tr-TR" sz="2000" dirty="0" err="1">
                <a:ea typeface="+mn-lt"/>
                <a:cs typeface="+mn-lt"/>
              </a:rPr>
              <a:t>computer</a:t>
            </a:r>
            <a:r>
              <a:rPr lang="tr-TR" sz="2000" dirty="0">
                <a:ea typeface="+mn-lt"/>
                <a:cs typeface="+mn-lt"/>
              </a:rPr>
              <a:t> </a:t>
            </a:r>
            <a:r>
              <a:rPr lang="tr-TR" sz="2000" dirty="0" err="1">
                <a:ea typeface="+mn-lt"/>
                <a:cs typeface="+mn-lt"/>
              </a:rPr>
              <a:t>programs</a:t>
            </a:r>
            <a:r>
              <a:rPr lang="tr-TR" sz="2000" dirty="0">
                <a:ea typeface="+mn-lt"/>
                <a:cs typeface="+mn-lt"/>
              </a:rPr>
              <a:t> </a:t>
            </a:r>
            <a:r>
              <a:rPr lang="tr-TR" sz="2000" dirty="0" err="1">
                <a:ea typeface="+mn-lt"/>
                <a:cs typeface="+mn-lt"/>
              </a:rPr>
              <a:t>that</a:t>
            </a:r>
            <a:r>
              <a:rPr lang="tr-TR" sz="2000" dirty="0">
                <a:ea typeface="+mn-lt"/>
                <a:cs typeface="+mn-lt"/>
              </a:rPr>
              <a:t> </a:t>
            </a:r>
            <a:r>
              <a:rPr lang="tr-TR" sz="2000" dirty="0" err="1">
                <a:ea typeface="+mn-lt"/>
                <a:cs typeface="+mn-lt"/>
              </a:rPr>
              <a:t>enable</a:t>
            </a:r>
            <a:r>
              <a:rPr lang="tr-TR" sz="2000" dirty="0">
                <a:ea typeface="+mn-lt"/>
                <a:cs typeface="+mn-lt"/>
              </a:rPr>
              <a:t> </a:t>
            </a:r>
            <a:r>
              <a:rPr lang="tr-TR" sz="2000" dirty="0" err="1">
                <a:ea typeface="+mn-lt"/>
                <a:cs typeface="+mn-lt"/>
              </a:rPr>
              <a:t>the</a:t>
            </a:r>
            <a:r>
              <a:rPr lang="tr-TR" sz="2000" dirty="0">
                <a:ea typeface="+mn-lt"/>
                <a:cs typeface="+mn-lt"/>
              </a:rPr>
              <a:t> </a:t>
            </a:r>
            <a:r>
              <a:rPr lang="tr-TR" sz="2000" dirty="0" err="1">
                <a:ea typeface="+mn-lt"/>
                <a:cs typeface="+mn-lt"/>
              </a:rPr>
              <a:t>execution</a:t>
            </a:r>
            <a:r>
              <a:rPr lang="tr-TR" sz="2000" dirty="0">
                <a:ea typeface="+mn-lt"/>
                <a:cs typeface="+mn-lt"/>
              </a:rPr>
              <a:t> of </a:t>
            </a:r>
            <a:r>
              <a:rPr lang="tr-TR" sz="2000" dirty="0" err="1">
                <a:ea typeface="+mn-lt"/>
                <a:cs typeface="+mn-lt"/>
              </a:rPr>
              <a:t>complex</a:t>
            </a:r>
            <a:r>
              <a:rPr lang="tr-TR" sz="2000" dirty="0">
                <a:ea typeface="+mn-lt"/>
                <a:cs typeface="+mn-lt"/>
              </a:rPr>
              <a:t> </a:t>
            </a:r>
            <a:r>
              <a:rPr lang="tr-TR" sz="2000" dirty="0" err="1">
                <a:ea typeface="+mn-lt"/>
                <a:cs typeface="+mn-lt"/>
              </a:rPr>
              <a:t>agreements</a:t>
            </a:r>
            <a:r>
              <a:rPr lang="tr-TR" sz="2000" dirty="0">
                <a:ea typeface="+mn-lt"/>
                <a:cs typeface="+mn-lt"/>
              </a:rPr>
              <a:t> </a:t>
            </a:r>
            <a:r>
              <a:rPr lang="tr-TR" sz="2000" dirty="0" err="1">
                <a:ea typeface="+mn-lt"/>
                <a:cs typeface="+mn-lt"/>
              </a:rPr>
              <a:t>between</a:t>
            </a:r>
            <a:r>
              <a:rPr lang="tr-TR" sz="2000" dirty="0">
                <a:ea typeface="+mn-lt"/>
                <a:cs typeface="+mn-lt"/>
              </a:rPr>
              <a:t> </a:t>
            </a:r>
            <a:r>
              <a:rPr lang="tr-TR" sz="2000" dirty="0" err="1">
                <a:ea typeface="+mn-lt"/>
                <a:cs typeface="+mn-lt"/>
              </a:rPr>
              <a:t>parties</a:t>
            </a:r>
            <a:r>
              <a:rPr lang="tr-TR" sz="2000" dirty="0">
                <a:ea typeface="+mn-lt"/>
                <a:cs typeface="+mn-lt"/>
              </a:rPr>
              <a:t> in a </a:t>
            </a:r>
            <a:r>
              <a:rPr lang="tr-TR" sz="2000" dirty="0" err="1">
                <a:ea typeface="+mn-lt"/>
                <a:cs typeface="+mn-lt"/>
              </a:rPr>
              <a:t>transparent</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secure</a:t>
            </a:r>
            <a:r>
              <a:rPr lang="tr-TR" sz="2000" dirty="0">
                <a:ea typeface="+mn-lt"/>
                <a:cs typeface="+mn-lt"/>
              </a:rPr>
              <a:t> </a:t>
            </a:r>
            <a:r>
              <a:rPr lang="tr-TR" sz="2000" dirty="0" err="1">
                <a:ea typeface="+mn-lt"/>
                <a:cs typeface="+mn-lt"/>
              </a:rPr>
              <a:t>manner</a:t>
            </a:r>
            <a:r>
              <a:rPr lang="tr-TR" sz="2000" dirty="0">
                <a:ea typeface="+mn-lt"/>
                <a:cs typeface="+mn-lt"/>
              </a:rPr>
              <a:t>. They </a:t>
            </a:r>
            <a:r>
              <a:rPr lang="tr-TR" sz="2000" dirty="0" err="1">
                <a:ea typeface="+mn-lt"/>
                <a:cs typeface="+mn-lt"/>
              </a:rPr>
              <a:t>operate</a:t>
            </a:r>
            <a:r>
              <a:rPr lang="tr-TR" sz="2000" dirty="0">
                <a:ea typeface="+mn-lt"/>
                <a:cs typeface="+mn-lt"/>
              </a:rPr>
              <a:t> on a </a:t>
            </a:r>
            <a:r>
              <a:rPr lang="tr-TR" sz="2000" dirty="0" err="1">
                <a:ea typeface="+mn-lt"/>
                <a:cs typeface="+mn-lt"/>
              </a:rPr>
              <a:t>decentralized</a:t>
            </a:r>
            <a:r>
              <a:rPr lang="tr-TR" sz="2000" dirty="0">
                <a:ea typeface="+mn-lt"/>
                <a:cs typeface="+mn-lt"/>
              </a:rPr>
              <a:t> </a:t>
            </a:r>
            <a:r>
              <a:rPr lang="tr-TR" sz="2000" dirty="0" err="1">
                <a:ea typeface="+mn-lt"/>
                <a:cs typeface="+mn-lt"/>
              </a:rPr>
              <a:t>blockchain</a:t>
            </a:r>
            <a:r>
              <a:rPr lang="tr-TR" sz="2000" dirty="0">
                <a:ea typeface="+mn-lt"/>
                <a:cs typeface="+mn-lt"/>
              </a:rPr>
              <a:t> network </a:t>
            </a:r>
            <a:r>
              <a:rPr lang="tr-TR" sz="2000" dirty="0" err="1">
                <a:ea typeface="+mn-lt"/>
                <a:cs typeface="+mn-lt"/>
              </a:rPr>
              <a:t>and</a:t>
            </a:r>
            <a:r>
              <a:rPr lang="tr-TR" sz="2000" dirty="0">
                <a:ea typeface="+mn-lt"/>
                <a:cs typeface="+mn-lt"/>
              </a:rPr>
              <a:t> can be </a:t>
            </a:r>
            <a:r>
              <a:rPr lang="tr-TR" sz="2000" dirty="0" err="1">
                <a:ea typeface="+mn-lt"/>
                <a:cs typeface="+mn-lt"/>
              </a:rPr>
              <a:t>used</a:t>
            </a:r>
            <a:r>
              <a:rPr lang="tr-TR" sz="2000" dirty="0">
                <a:ea typeface="+mn-lt"/>
                <a:cs typeface="+mn-lt"/>
              </a:rPr>
              <a:t> </a:t>
            </a:r>
            <a:r>
              <a:rPr lang="tr-TR" sz="2000" dirty="0" err="1">
                <a:ea typeface="+mn-lt"/>
                <a:cs typeface="+mn-lt"/>
              </a:rPr>
              <a:t>for</a:t>
            </a:r>
            <a:r>
              <a:rPr lang="tr-TR" sz="2000" dirty="0">
                <a:ea typeface="+mn-lt"/>
                <a:cs typeface="+mn-lt"/>
              </a:rPr>
              <a:t> a </a:t>
            </a:r>
            <a:r>
              <a:rPr lang="tr-TR" sz="2000" dirty="0" err="1">
                <a:ea typeface="+mn-lt"/>
                <a:cs typeface="+mn-lt"/>
              </a:rPr>
              <a:t>wide</a:t>
            </a:r>
            <a:r>
              <a:rPr lang="tr-TR" sz="2000" dirty="0">
                <a:ea typeface="+mn-lt"/>
                <a:cs typeface="+mn-lt"/>
              </a:rPr>
              <a:t> </a:t>
            </a:r>
            <a:r>
              <a:rPr lang="tr-TR" sz="2000" dirty="0" err="1">
                <a:ea typeface="+mn-lt"/>
                <a:cs typeface="+mn-lt"/>
              </a:rPr>
              <a:t>range</a:t>
            </a:r>
            <a:r>
              <a:rPr lang="tr-TR" sz="2000" dirty="0">
                <a:ea typeface="+mn-lt"/>
                <a:cs typeface="+mn-lt"/>
              </a:rPr>
              <a:t> of </a:t>
            </a:r>
            <a:r>
              <a:rPr lang="tr-TR" sz="2000" dirty="0" err="1">
                <a:ea typeface="+mn-lt"/>
                <a:cs typeface="+mn-lt"/>
              </a:rPr>
              <a:t>applications</a:t>
            </a:r>
            <a:r>
              <a:rPr lang="tr-TR" sz="2000" dirty="0">
                <a:ea typeface="+mn-lt"/>
                <a:cs typeface="+mn-lt"/>
              </a:rPr>
              <a:t>, </a:t>
            </a:r>
            <a:r>
              <a:rPr lang="tr-TR" sz="2000" dirty="0" err="1">
                <a:ea typeface="+mn-lt"/>
                <a:cs typeface="+mn-lt"/>
              </a:rPr>
              <a:t>from</a:t>
            </a:r>
            <a:r>
              <a:rPr lang="tr-TR" sz="2000" dirty="0">
                <a:ea typeface="+mn-lt"/>
                <a:cs typeface="+mn-lt"/>
              </a:rPr>
              <a:t> </a:t>
            </a:r>
            <a:r>
              <a:rPr lang="tr-TR" sz="2000" dirty="0" err="1">
                <a:ea typeface="+mn-lt"/>
                <a:cs typeface="+mn-lt"/>
              </a:rPr>
              <a:t>financial</a:t>
            </a:r>
            <a:r>
              <a:rPr lang="tr-TR" sz="2000" dirty="0">
                <a:ea typeface="+mn-lt"/>
                <a:cs typeface="+mn-lt"/>
              </a:rPr>
              <a:t> </a:t>
            </a:r>
            <a:r>
              <a:rPr lang="tr-TR" sz="2000" dirty="0" err="1">
                <a:ea typeface="+mn-lt"/>
                <a:cs typeface="+mn-lt"/>
              </a:rPr>
              <a:t>transactions</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digital</a:t>
            </a:r>
            <a:r>
              <a:rPr lang="tr-TR" sz="2000" dirty="0">
                <a:ea typeface="+mn-lt"/>
                <a:cs typeface="+mn-lt"/>
              </a:rPr>
              <a:t> </a:t>
            </a:r>
            <a:r>
              <a:rPr lang="tr-TR" sz="2000" dirty="0" err="1">
                <a:ea typeface="+mn-lt"/>
                <a:cs typeface="+mn-lt"/>
              </a:rPr>
              <a:t>identity</a:t>
            </a:r>
            <a:r>
              <a:rPr lang="tr-TR" sz="2000" dirty="0">
                <a:ea typeface="+mn-lt"/>
                <a:cs typeface="+mn-lt"/>
              </a:rPr>
              <a:t> </a:t>
            </a:r>
            <a:r>
              <a:rPr lang="tr-TR" sz="2000" dirty="0" err="1">
                <a:ea typeface="+mn-lt"/>
                <a:cs typeface="+mn-lt"/>
              </a:rPr>
              <a:t>verification</a:t>
            </a:r>
            <a:r>
              <a:rPr lang="tr-TR" sz="2000" dirty="0">
                <a:ea typeface="+mn-lt"/>
                <a:cs typeface="+mn-lt"/>
              </a:rPr>
              <a:t> </a:t>
            </a:r>
            <a:r>
              <a:rPr lang="tr-TR" sz="2000" dirty="0" err="1">
                <a:ea typeface="+mn-lt"/>
                <a:cs typeface="+mn-lt"/>
              </a:rPr>
              <a:t>to</a:t>
            </a:r>
            <a:r>
              <a:rPr lang="tr-TR" sz="2000" dirty="0">
                <a:ea typeface="+mn-lt"/>
                <a:cs typeface="+mn-lt"/>
              </a:rPr>
              <a:t> </a:t>
            </a:r>
            <a:r>
              <a:rPr lang="tr-TR" sz="2000" dirty="0" err="1">
                <a:ea typeface="+mn-lt"/>
                <a:cs typeface="+mn-lt"/>
              </a:rPr>
              <a:t>supply</a:t>
            </a:r>
            <a:r>
              <a:rPr lang="tr-TR" sz="2000" dirty="0">
                <a:ea typeface="+mn-lt"/>
                <a:cs typeface="+mn-lt"/>
              </a:rPr>
              <a:t> </a:t>
            </a:r>
            <a:r>
              <a:rPr lang="tr-TR" sz="2000" dirty="0" err="1">
                <a:ea typeface="+mn-lt"/>
                <a:cs typeface="+mn-lt"/>
              </a:rPr>
              <a:t>chain</a:t>
            </a:r>
            <a:r>
              <a:rPr lang="tr-TR" sz="2000" dirty="0">
                <a:ea typeface="+mn-lt"/>
                <a:cs typeface="+mn-lt"/>
              </a:rPr>
              <a:t> </a:t>
            </a:r>
            <a:r>
              <a:rPr lang="tr-TR" sz="2000" dirty="0" err="1">
                <a:ea typeface="+mn-lt"/>
                <a:cs typeface="+mn-lt"/>
              </a:rPr>
              <a:t>management</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intellectual</a:t>
            </a:r>
            <a:r>
              <a:rPr lang="tr-TR" sz="2000" dirty="0">
                <a:ea typeface="+mn-lt"/>
                <a:cs typeface="+mn-lt"/>
              </a:rPr>
              <a:t> </a:t>
            </a:r>
            <a:r>
              <a:rPr lang="tr-TR" sz="2000" dirty="0" err="1">
                <a:ea typeface="+mn-lt"/>
                <a:cs typeface="+mn-lt"/>
              </a:rPr>
              <a:t>property</a:t>
            </a:r>
            <a:r>
              <a:rPr lang="tr-TR" sz="2000" dirty="0">
                <a:ea typeface="+mn-lt"/>
                <a:cs typeface="+mn-lt"/>
              </a:rPr>
              <a:t> </a:t>
            </a:r>
            <a:r>
              <a:rPr lang="tr-TR" sz="2000" dirty="0" err="1">
                <a:ea typeface="+mn-lt"/>
                <a:cs typeface="+mn-lt"/>
              </a:rPr>
              <a:t>rights</a:t>
            </a:r>
            <a:r>
              <a:rPr lang="tr-TR" sz="2000" dirty="0">
                <a:ea typeface="+mn-lt"/>
                <a:cs typeface="+mn-lt"/>
              </a:rPr>
              <a:t>. Smart </a:t>
            </a:r>
            <a:r>
              <a:rPr lang="tr-TR" sz="2000" dirty="0" err="1">
                <a:ea typeface="+mn-lt"/>
                <a:cs typeface="+mn-lt"/>
              </a:rPr>
              <a:t>contracts</a:t>
            </a:r>
            <a:r>
              <a:rPr lang="tr-TR" sz="2000" dirty="0">
                <a:ea typeface="+mn-lt"/>
                <a:cs typeface="+mn-lt"/>
              </a:rPr>
              <a:t> </a:t>
            </a:r>
            <a:r>
              <a:rPr lang="tr-TR" sz="2000" dirty="0" err="1">
                <a:ea typeface="+mn-lt"/>
                <a:cs typeface="+mn-lt"/>
              </a:rPr>
              <a:t>offer</a:t>
            </a:r>
            <a:r>
              <a:rPr lang="tr-TR" sz="2000" dirty="0">
                <a:ea typeface="+mn-lt"/>
                <a:cs typeface="+mn-lt"/>
              </a:rPr>
              <a:t> </a:t>
            </a:r>
            <a:r>
              <a:rPr lang="tr-TR" sz="2000" dirty="0" err="1">
                <a:ea typeface="+mn-lt"/>
                <a:cs typeface="+mn-lt"/>
              </a:rPr>
              <a:t>several</a:t>
            </a:r>
            <a:r>
              <a:rPr lang="tr-TR" sz="2000" dirty="0">
                <a:ea typeface="+mn-lt"/>
                <a:cs typeface="+mn-lt"/>
              </a:rPr>
              <a:t> </a:t>
            </a:r>
            <a:r>
              <a:rPr lang="tr-TR" sz="2000" dirty="0" err="1">
                <a:ea typeface="+mn-lt"/>
                <a:cs typeface="+mn-lt"/>
              </a:rPr>
              <a:t>benefits</a:t>
            </a:r>
            <a:r>
              <a:rPr lang="tr-TR" sz="2000" dirty="0">
                <a:ea typeface="+mn-lt"/>
                <a:cs typeface="+mn-lt"/>
              </a:rPr>
              <a:t> </a:t>
            </a:r>
            <a:r>
              <a:rPr lang="tr-TR" sz="2000" dirty="0" err="1">
                <a:ea typeface="+mn-lt"/>
                <a:cs typeface="+mn-lt"/>
              </a:rPr>
              <a:t>over</a:t>
            </a:r>
            <a:r>
              <a:rPr lang="tr-TR" sz="2000" dirty="0">
                <a:ea typeface="+mn-lt"/>
                <a:cs typeface="+mn-lt"/>
              </a:rPr>
              <a:t> </a:t>
            </a:r>
            <a:r>
              <a:rPr lang="tr-TR" sz="2000" dirty="0" err="1">
                <a:ea typeface="+mn-lt"/>
                <a:cs typeface="+mn-lt"/>
              </a:rPr>
              <a:t>traditional</a:t>
            </a:r>
            <a:r>
              <a:rPr lang="tr-TR" sz="2000" dirty="0">
                <a:ea typeface="+mn-lt"/>
                <a:cs typeface="+mn-lt"/>
              </a:rPr>
              <a:t> </a:t>
            </a:r>
            <a:r>
              <a:rPr lang="tr-TR" sz="2000" dirty="0" err="1">
                <a:ea typeface="+mn-lt"/>
                <a:cs typeface="+mn-lt"/>
              </a:rPr>
              <a:t>contracts</a:t>
            </a:r>
            <a:r>
              <a:rPr lang="tr-TR" sz="2000" dirty="0">
                <a:ea typeface="+mn-lt"/>
                <a:cs typeface="+mn-lt"/>
              </a:rPr>
              <a:t>, </a:t>
            </a:r>
            <a:r>
              <a:rPr lang="tr-TR" sz="2000" dirty="0" err="1">
                <a:ea typeface="+mn-lt"/>
                <a:cs typeface="+mn-lt"/>
              </a:rPr>
              <a:t>such</a:t>
            </a:r>
            <a:r>
              <a:rPr lang="tr-TR" sz="2000" dirty="0">
                <a:ea typeface="+mn-lt"/>
                <a:cs typeface="+mn-lt"/>
              </a:rPr>
              <a:t> as </a:t>
            </a:r>
            <a:r>
              <a:rPr lang="tr-TR" sz="2000" dirty="0" err="1">
                <a:ea typeface="+mn-lt"/>
                <a:cs typeface="+mn-lt"/>
              </a:rPr>
              <a:t>increased</a:t>
            </a:r>
            <a:r>
              <a:rPr lang="tr-TR" sz="2000" dirty="0">
                <a:ea typeface="+mn-lt"/>
                <a:cs typeface="+mn-lt"/>
              </a:rPr>
              <a:t> </a:t>
            </a:r>
            <a:r>
              <a:rPr lang="tr-TR" sz="2000" dirty="0" err="1">
                <a:ea typeface="+mn-lt"/>
                <a:cs typeface="+mn-lt"/>
              </a:rPr>
              <a:t>efficiency</a:t>
            </a:r>
            <a:r>
              <a:rPr lang="tr-TR" sz="2000" dirty="0">
                <a:ea typeface="+mn-lt"/>
                <a:cs typeface="+mn-lt"/>
              </a:rPr>
              <a:t>, </a:t>
            </a:r>
            <a:r>
              <a:rPr lang="tr-TR" sz="2000" dirty="0" err="1">
                <a:ea typeface="+mn-lt"/>
                <a:cs typeface="+mn-lt"/>
              </a:rPr>
              <a:t>reduced</a:t>
            </a:r>
            <a:r>
              <a:rPr lang="tr-TR" sz="2000" dirty="0">
                <a:ea typeface="+mn-lt"/>
                <a:cs typeface="+mn-lt"/>
              </a:rPr>
              <a:t> </a:t>
            </a:r>
            <a:r>
              <a:rPr lang="tr-TR" sz="2000" dirty="0" err="1">
                <a:ea typeface="+mn-lt"/>
                <a:cs typeface="+mn-lt"/>
              </a:rPr>
              <a:t>costs</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improved</a:t>
            </a:r>
            <a:r>
              <a:rPr lang="tr-TR" sz="2000" dirty="0">
                <a:ea typeface="+mn-lt"/>
                <a:cs typeface="+mn-lt"/>
              </a:rPr>
              <a:t> </a:t>
            </a:r>
            <a:r>
              <a:rPr lang="tr-TR" sz="2000" dirty="0" err="1">
                <a:ea typeface="+mn-lt"/>
                <a:cs typeface="+mn-lt"/>
              </a:rPr>
              <a:t>transparency</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have</a:t>
            </a:r>
            <a:r>
              <a:rPr lang="tr-TR" sz="2000" dirty="0">
                <a:ea typeface="+mn-lt"/>
                <a:cs typeface="+mn-lt"/>
              </a:rPr>
              <a:t> </a:t>
            </a:r>
            <a:r>
              <a:rPr lang="tr-TR" sz="2000" dirty="0" err="1">
                <a:ea typeface="+mn-lt"/>
                <a:cs typeface="+mn-lt"/>
              </a:rPr>
              <a:t>the</a:t>
            </a:r>
            <a:r>
              <a:rPr lang="tr-TR" sz="2000" dirty="0">
                <a:ea typeface="+mn-lt"/>
                <a:cs typeface="+mn-lt"/>
              </a:rPr>
              <a:t> </a:t>
            </a:r>
            <a:r>
              <a:rPr lang="tr-TR" sz="2000" dirty="0" err="1">
                <a:ea typeface="+mn-lt"/>
                <a:cs typeface="+mn-lt"/>
              </a:rPr>
              <a:t>potential</a:t>
            </a:r>
            <a:r>
              <a:rPr lang="tr-TR" sz="2000" dirty="0">
                <a:ea typeface="+mn-lt"/>
                <a:cs typeface="+mn-lt"/>
              </a:rPr>
              <a:t> </a:t>
            </a:r>
            <a:r>
              <a:rPr lang="tr-TR" sz="2000" dirty="0" err="1">
                <a:ea typeface="+mn-lt"/>
                <a:cs typeface="+mn-lt"/>
              </a:rPr>
              <a:t>to</a:t>
            </a:r>
            <a:r>
              <a:rPr lang="tr-TR" sz="2000" dirty="0">
                <a:ea typeface="+mn-lt"/>
                <a:cs typeface="+mn-lt"/>
              </a:rPr>
              <a:t> </a:t>
            </a:r>
            <a:r>
              <a:rPr lang="tr-TR" sz="2000" dirty="0" err="1">
                <a:ea typeface="+mn-lt"/>
                <a:cs typeface="+mn-lt"/>
              </a:rPr>
              <a:t>revolutionize</a:t>
            </a:r>
            <a:r>
              <a:rPr lang="tr-TR" sz="2000" dirty="0">
                <a:ea typeface="+mn-lt"/>
                <a:cs typeface="+mn-lt"/>
              </a:rPr>
              <a:t> </a:t>
            </a:r>
            <a:r>
              <a:rPr lang="tr-TR" sz="2000" dirty="0" err="1">
                <a:ea typeface="+mn-lt"/>
                <a:cs typeface="+mn-lt"/>
              </a:rPr>
              <a:t>various</a:t>
            </a:r>
            <a:r>
              <a:rPr lang="tr-TR" sz="2000" dirty="0">
                <a:ea typeface="+mn-lt"/>
                <a:cs typeface="+mn-lt"/>
              </a:rPr>
              <a:t> </a:t>
            </a:r>
            <a:r>
              <a:rPr lang="tr-TR" sz="2000" dirty="0" err="1">
                <a:ea typeface="+mn-lt"/>
                <a:cs typeface="+mn-lt"/>
              </a:rPr>
              <a:t>industries</a:t>
            </a:r>
            <a:r>
              <a:rPr lang="tr-TR" sz="2000" dirty="0">
                <a:ea typeface="+mn-lt"/>
                <a:cs typeface="+mn-lt"/>
              </a:rPr>
              <a:t>.</a:t>
            </a:r>
          </a:p>
        </p:txBody>
      </p:sp>
    </p:spTree>
    <p:extLst>
      <p:ext uri="{BB962C8B-B14F-4D97-AF65-F5344CB8AC3E}">
        <p14:creationId xmlns:p14="http://schemas.microsoft.com/office/powerpoint/2010/main" val="4075196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C34248A-ACCD-7070-8788-F3FD4323ADD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How popular is blockchain</a:t>
            </a:r>
          </a:p>
        </p:txBody>
      </p:sp>
      <p:pic>
        <p:nvPicPr>
          <p:cNvPr id="4" name="Resim 4" descr="çizelge içeren bir resim&#10;&#10;Açıklama otomatik olarak oluşturuldu">
            <a:extLst>
              <a:ext uri="{FF2B5EF4-FFF2-40B4-BE49-F238E27FC236}">
                <a16:creationId xmlns:a16="http://schemas.microsoft.com/office/drawing/2014/main" id="{3225720B-3842-9A2C-8591-E18FA1936F47}"/>
              </a:ext>
            </a:extLst>
          </p:cNvPr>
          <p:cNvPicPr>
            <a:picLocks noGrp="1" noChangeAspect="1"/>
          </p:cNvPicPr>
          <p:nvPr>
            <p:ph idx="1"/>
          </p:nvPr>
        </p:nvPicPr>
        <p:blipFill>
          <a:blip r:embed="rId2"/>
          <a:stretch>
            <a:fillRect/>
          </a:stretch>
        </p:blipFill>
        <p:spPr>
          <a:xfrm>
            <a:off x="1679720" y="1675227"/>
            <a:ext cx="8832560" cy="4394199"/>
          </a:xfrm>
          <a:prstGeom prst="rect">
            <a:avLst/>
          </a:prstGeom>
        </p:spPr>
      </p:pic>
    </p:spTree>
    <p:extLst>
      <p:ext uri="{BB962C8B-B14F-4D97-AF65-F5344CB8AC3E}">
        <p14:creationId xmlns:p14="http://schemas.microsoft.com/office/powerpoint/2010/main" val="3002819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06DEBEF-56D2-9D0F-2DC1-AEE74530D15B}"/>
              </a:ext>
            </a:extLst>
          </p:cNvPr>
          <p:cNvSpPr>
            <a:spLocks noGrp="1"/>
          </p:cNvSpPr>
          <p:nvPr>
            <p:ph type="title"/>
          </p:nvPr>
        </p:nvSpPr>
        <p:spPr>
          <a:xfrm>
            <a:off x="640080" y="325369"/>
            <a:ext cx="4368602" cy="1956841"/>
          </a:xfrm>
        </p:spPr>
        <p:txBody>
          <a:bodyPr anchor="b">
            <a:normAutofit/>
          </a:bodyPr>
          <a:lstStyle/>
          <a:p>
            <a:r>
              <a:rPr lang="tr-TR" sz="5400">
                <a:cs typeface="Calibri Light"/>
              </a:rPr>
              <a:t>DAO</a:t>
            </a:r>
            <a:endParaRPr lang="tr-TR" sz="5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725689D9-2999-1557-6D6F-ABC612321C1C}"/>
              </a:ext>
            </a:extLst>
          </p:cNvPr>
          <p:cNvSpPr>
            <a:spLocks noGrp="1"/>
          </p:cNvSpPr>
          <p:nvPr>
            <p:ph idx="1"/>
          </p:nvPr>
        </p:nvSpPr>
        <p:spPr>
          <a:xfrm>
            <a:off x="640080" y="2872899"/>
            <a:ext cx="4243589" cy="3320668"/>
          </a:xfrm>
        </p:spPr>
        <p:txBody>
          <a:bodyPr vert="horz" lIns="91440" tIns="45720" rIns="91440" bIns="45720" rtlCol="0" anchor="t">
            <a:noAutofit/>
          </a:bodyPr>
          <a:lstStyle/>
          <a:p>
            <a:r>
              <a:rPr lang="tr-TR" sz="2000" dirty="0" err="1">
                <a:ea typeface="+mn-lt"/>
                <a:cs typeface="+mn-lt"/>
              </a:rPr>
              <a:t>Decentralized</a:t>
            </a:r>
            <a:r>
              <a:rPr lang="tr-TR" sz="2000" dirty="0">
                <a:ea typeface="+mn-lt"/>
                <a:cs typeface="+mn-lt"/>
              </a:rPr>
              <a:t> </a:t>
            </a:r>
            <a:r>
              <a:rPr lang="tr-TR" sz="2000" dirty="0" err="1">
                <a:ea typeface="+mn-lt"/>
                <a:cs typeface="+mn-lt"/>
              </a:rPr>
              <a:t>Autonomous</a:t>
            </a:r>
            <a:r>
              <a:rPr lang="tr-TR" sz="2000" dirty="0">
                <a:ea typeface="+mn-lt"/>
                <a:cs typeface="+mn-lt"/>
              </a:rPr>
              <a:t> </a:t>
            </a:r>
            <a:r>
              <a:rPr lang="tr-TR" sz="2000" dirty="0" err="1">
                <a:ea typeface="+mn-lt"/>
                <a:cs typeface="+mn-lt"/>
              </a:rPr>
              <a:t>Organizations</a:t>
            </a:r>
            <a:r>
              <a:rPr lang="tr-TR" sz="2000" dirty="0">
                <a:ea typeface="+mn-lt"/>
                <a:cs typeface="+mn-lt"/>
              </a:rPr>
              <a:t> (</a:t>
            </a:r>
            <a:r>
              <a:rPr lang="tr-TR" sz="2000" dirty="0" err="1">
                <a:ea typeface="+mn-lt"/>
                <a:cs typeface="+mn-lt"/>
              </a:rPr>
              <a:t>DAOs</a:t>
            </a:r>
            <a:r>
              <a:rPr lang="tr-TR" sz="2000" dirty="0">
                <a:ea typeface="+mn-lt"/>
                <a:cs typeface="+mn-lt"/>
              </a:rPr>
              <a:t>) </a:t>
            </a:r>
            <a:r>
              <a:rPr lang="tr-TR" sz="2000" dirty="0" err="1">
                <a:ea typeface="+mn-lt"/>
                <a:cs typeface="+mn-lt"/>
              </a:rPr>
              <a:t>uses</a:t>
            </a:r>
            <a:r>
              <a:rPr lang="tr-TR" sz="2000" dirty="0">
                <a:ea typeface="+mn-lt"/>
                <a:cs typeface="+mn-lt"/>
              </a:rPr>
              <a:t> </a:t>
            </a:r>
            <a:r>
              <a:rPr lang="tr-TR" sz="2000" dirty="0" err="1">
                <a:ea typeface="+mn-lt"/>
                <a:cs typeface="+mn-lt"/>
              </a:rPr>
              <a:t>blockchain</a:t>
            </a:r>
            <a:r>
              <a:rPr lang="tr-TR" sz="2000" dirty="0">
                <a:ea typeface="+mn-lt"/>
                <a:cs typeface="+mn-lt"/>
              </a:rPr>
              <a:t> </a:t>
            </a:r>
            <a:r>
              <a:rPr lang="tr-TR" sz="2000" dirty="0" err="1">
                <a:ea typeface="+mn-lt"/>
                <a:cs typeface="+mn-lt"/>
              </a:rPr>
              <a:t>technology</a:t>
            </a:r>
            <a:r>
              <a:rPr lang="tr-TR" sz="2000" dirty="0">
                <a:ea typeface="+mn-lt"/>
                <a:cs typeface="+mn-lt"/>
              </a:rPr>
              <a:t> </a:t>
            </a:r>
            <a:r>
              <a:rPr lang="tr-TR" sz="2000" dirty="0" err="1">
                <a:ea typeface="+mn-lt"/>
                <a:cs typeface="+mn-lt"/>
              </a:rPr>
              <a:t>to</a:t>
            </a:r>
            <a:r>
              <a:rPr lang="tr-TR" sz="2000" dirty="0">
                <a:ea typeface="+mn-lt"/>
                <a:cs typeface="+mn-lt"/>
              </a:rPr>
              <a:t> </a:t>
            </a:r>
            <a:r>
              <a:rPr lang="tr-TR" sz="2000" dirty="0" err="1">
                <a:ea typeface="+mn-lt"/>
                <a:cs typeface="+mn-lt"/>
              </a:rPr>
              <a:t>operate</a:t>
            </a:r>
            <a:r>
              <a:rPr lang="tr-TR" sz="2000" dirty="0">
                <a:ea typeface="+mn-lt"/>
                <a:cs typeface="+mn-lt"/>
              </a:rPr>
              <a:t> </a:t>
            </a:r>
            <a:r>
              <a:rPr lang="tr-TR" sz="2000" dirty="0" err="1">
                <a:ea typeface="+mn-lt"/>
                <a:cs typeface="+mn-lt"/>
              </a:rPr>
              <a:t>autonomously</a:t>
            </a:r>
            <a:r>
              <a:rPr lang="tr-TR" sz="2000" dirty="0">
                <a:ea typeface="+mn-lt"/>
                <a:cs typeface="+mn-lt"/>
              </a:rPr>
              <a:t> </a:t>
            </a:r>
            <a:r>
              <a:rPr lang="tr-TR" sz="2000" dirty="0" err="1">
                <a:ea typeface="+mn-lt"/>
                <a:cs typeface="+mn-lt"/>
              </a:rPr>
              <a:t>without</a:t>
            </a:r>
            <a:r>
              <a:rPr lang="tr-TR" sz="2000" dirty="0">
                <a:ea typeface="+mn-lt"/>
                <a:cs typeface="+mn-lt"/>
              </a:rPr>
              <a:t> </a:t>
            </a:r>
            <a:r>
              <a:rPr lang="tr-TR" sz="2000" dirty="0" err="1">
                <a:ea typeface="+mn-lt"/>
                <a:cs typeface="+mn-lt"/>
              </a:rPr>
              <a:t>the</a:t>
            </a:r>
            <a:r>
              <a:rPr lang="tr-TR" sz="2000" dirty="0">
                <a:ea typeface="+mn-lt"/>
                <a:cs typeface="+mn-lt"/>
              </a:rPr>
              <a:t> </a:t>
            </a:r>
            <a:r>
              <a:rPr lang="tr-TR" sz="2000" dirty="0" err="1">
                <a:ea typeface="+mn-lt"/>
                <a:cs typeface="+mn-lt"/>
              </a:rPr>
              <a:t>need</a:t>
            </a:r>
            <a:r>
              <a:rPr lang="tr-TR" sz="2000" dirty="0">
                <a:ea typeface="+mn-lt"/>
                <a:cs typeface="+mn-lt"/>
              </a:rPr>
              <a:t> </a:t>
            </a:r>
            <a:r>
              <a:rPr lang="tr-TR" sz="2000" dirty="0" err="1">
                <a:ea typeface="+mn-lt"/>
                <a:cs typeface="+mn-lt"/>
              </a:rPr>
              <a:t>for</a:t>
            </a:r>
            <a:r>
              <a:rPr lang="tr-TR" sz="2000" dirty="0">
                <a:ea typeface="+mn-lt"/>
                <a:cs typeface="+mn-lt"/>
              </a:rPr>
              <a:t> </a:t>
            </a:r>
            <a:r>
              <a:rPr lang="tr-TR" sz="2000" dirty="0" err="1">
                <a:ea typeface="+mn-lt"/>
                <a:cs typeface="+mn-lt"/>
              </a:rPr>
              <a:t>intermediaries</a:t>
            </a:r>
            <a:r>
              <a:rPr lang="tr-TR" sz="2000" dirty="0">
                <a:ea typeface="+mn-lt"/>
                <a:cs typeface="+mn-lt"/>
              </a:rPr>
              <a:t>. They </a:t>
            </a:r>
            <a:r>
              <a:rPr lang="tr-TR" sz="2000" dirty="0" err="1">
                <a:ea typeface="+mn-lt"/>
                <a:cs typeface="+mn-lt"/>
              </a:rPr>
              <a:t>are</a:t>
            </a:r>
            <a:r>
              <a:rPr lang="tr-TR" sz="2000" dirty="0">
                <a:ea typeface="+mn-lt"/>
                <a:cs typeface="+mn-lt"/>
              </a:rPr>
              <a:t> </a:t>
            </a:r>
            <a:r>
              <a:rPr lang="tr-TR" sz="2000" dirty="0" err="1">
                <a:ea typeface="+mn-lt"/>
                <a:cs typeface="+mn-lt"/>
              </a:rPr>
              <a:t>controlled</a:t>
            </a:r>
            <a:r>
              <a:rPr lang="tr-TR" sz="2000" dirty="0">
                <a:ea typeface="+mn-lt"/>
                <a:cs typeface="+mn-lt"/>
              </a:rPr>
              <a:t> </a:t>
            </a:r>
            <a:r>
              <a:rPr lang="tr-TR" sz="2000" dirty="0" err="1">
                <a:ea typeface="+mn-lt"/>
                <a:cs typeface="+mn-lt"/>
              </a:rPr>
              <a:t>by</a:t>
            </a:r>
            <a:r>
              <a:rPr lang="tr-TR" sz="2000" dirty="0">
                <a:ea typeface="+mn-lt"/>
                <a:cs typeface="+mn-lt"/>
              </a:rPr>
              <a:t> </a:t>
            </a:r>
            <a:r>
              <a:rPr lang="tr-TR" sz="2000" dirty="0" err="1">
                <a:ea typeface="+mn-lt"/>
                <a:cs typeface="+mn-lt"/>
              </a:rPr>
              <a:t>smart</a:t>
            </a:r>
            <a:r>
              <a:rPr lang="tr-TR" sz="2000" dirty="0">
                <a:ea typeface="+mn-lt"/>
                <a:cs typeface="+mn-lt"/>
              </a:rPr>
              <a:t> </a:t>
            </a:r>
            <a:r>
              <a:rPr lang="tr-TR" sz="2000" dirty="0" err="1">
                <a:ea typeface="+mn-lt"/>
                <a:cs typeface="+mn-lt"/>
              </a:rPr>
              <a:t>contracts</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governed</a:t>
            </a:r>
            <a:r>
              <a:rPr lang="tr-TR" sz="2000" dirty="0">
                <a:ea typeface="+mn-lt"/>
                <a:cs typeface="+mn-lt"/>
              </a:rPr>
              <a:t> </a:t>
            </a:r>
            <a:r>
              <a:rPr lang="tr-TR" sz="2000" dirty="0" err="1">
                <a:ea typeface="+mn-lt"/>
                <a:cs typeface="+mn-lt"/>
              </a:rPr>
              <a:t>by</a:t>
            </a:r>
            <a:r>
              <a:rPr lang="tr-TR" sz="2000" dirty="0">
                <a:ea typeface="+mn-lt"/>
                <a:cs typeface="+mn-lt"/>
              </a:rPr>
              <a:t> </a:t>
            </a:r>
            <a:r>
              <a:rPr lang="tr-TR" sz="2000" dirty="0" err="1">
                <a:ea typeface="+mn-lt"/>
                <a:cs typeface="+mn-lt"/>
              </a:rPr>
              <a:t>their</a:t>
            </a:r>
            <a:r>
              <a:rPr lang="tr-TR" sz="2000" dirty="0">
                <a:ea typeface="+mn-lt"/>
                <a:cs typeface="+mn-lt"/>
              </a:rPr>
              <a:t> </a:t>
            </a:r>
            <a:r>
              <a:rPr lang="tr-TR" sz="2000" dirty="0" err="1">
                <a:ea typeface="+mn-lt"/>
                <a:cs typeface="+mn-lt"/>
              </a:rPr>
              <a:t>members</a:t>
            </a:r>
            <a:r>
              <a:rPr lang="tr-TR" sz="2000" dirty="0">
                <a:ea typeface="+mn-lt"/>
                <a:cs typeface="+mn-lt"/>
              </a:rPr>
              <a:t>, </a:t>
            </a:r>
            <a:r>
              <a:rPr lang="tr-TR" sz="2000" dirty="0" err="1">
                <a:ea typeface="+mn-lt"/>
                <a:cs typeface="+mn-lt"/>
              </a:rPr>
              <a:t>who</a:t>
            </a:r>
            <a:r>
              <a:rPr lang="tr-TR" sz="2000" dirty="0">
                <a:ea typeface="+mn-lt"/>
                <a:cs typeface="+mn-lt"/>
              </a:rPr>
              <a:t> </a:t>
            </a:r>
            <a:r>
              <a:rPr lang="tr-TR" sz="2000" dirty="0" err="1">
                <a:ea typeface="+mn-lt"/>
                <a:cs typeface="+mn-lt"/>
              </a:rPr>
              <a:t>have</a:t>
            </a:r>
            <a:r>
              <a:rPr lang="tr-TR" sz="2000" dirty="0">
                <a:ea typeface="+mn-lt"/>
                <a:cs typeface="+mn-lt"/>
              </a:rPr>
              <a:t> </a:t>
            </a:r>
            <a:r>
              <a:rPr lang="tr-TR" sz="2000" dirty="0" err="1">
                <a:ea typeface="+mn-lt"/>
                <a:cs typeface="+mn-lt"/>
              </a:rPr>
              <a:t>voting</a:t>
            </a:r>
            <a:r>
              <a:rPr lang="tr-TR" sz="2000" dirty="0">
                <a:ea typeface="+mn-lt"/>
                <a:cs typeface="+mn-lt"/>
              </a:rPr>
              <a:t> </a:t>
            </a:r>
            <a:r>
              <a:rPr lang="tr-TR" sz="2000" dirty="0" err="1">
                <a:ea typeface="+mn-lt"/>
                <a:cs typeface="+mn-lt"/>
              </a:rPr>
              <a:t>rights</a:t>
            </a:r>
            <a:r>
              <a:rPr lang="tr-TR" sz="2000" dirty="0">
                <a:ea typeface="+mn-lt"/>
                <a:cs typeface="+mn-lt"/>
              </a:rPr>
              <a:t> on </a:t>
            </a:r>
            <a:r>
              <a:rPr lang="tr-TR" sz="2000" dirty="0" err="1">
                <a:ea typeface="+mn-lt"/>
                <a:cs typeface="+mn-lt"/>
              </a:rPr>
              <a:t>key</a:t>
            </a:r>
            <a:r>
              <a:rPr lang="tr-TR" sz="2000" dirty="0">
                <a:ea typeface="+mn-lt"/>
                <a:cs typeface="+mn-lt"/>
              </a:rPr>
              <a:t> </a:t>
            </a:r>
            <a:r>
              <a:rPr lang="tr-TR" sz="2000" dirty="0" err="1">
                <a:ea typeface="+mn-lt"/>
                <a:cs typeface="+mn-lt"/>
              </a:rPr>
              <a:t>decisions</a:t>
            </a:r>
            <a:r>
              <a:rPr lang="tr-TR" sz="2000" dirty="0">
                <a:ea typeface="+mn-lt"/>
                <a:cs typeface="+mn-lt"/>
              </a:rPr>
              <a:t>. </a:t>
            </a:r>
            <a:r>
              <a:rPr lang="tr-TR" sz="2000" dirty="0" err="1">
                <a:ea typeface="+mn-lt"/>
                <a:cs typeface="+mn-lt"/>
              </a:rPr>
              <a:t>DAOs</a:t>
            </a:r>
            <a:r>
              <a:rPr lang="tr-TR" sz="2000" dirty="0">
                <a:ea typeface="+mn-lt"/>
                <a:cs typeface="+mn-lt"/>
              </a:rPr>
              <a:t> </a:t>
            </a:r>
            <a:r>
              <a:rPr lang="tr-TR" sz="2000" dirty="0" err="1">
                <a:ea typeface="+mn-lt"/>
                <a:cs typeface="+mn-lt"/>
              </a:rPr>
              <a:t>have</a:t>
            </a:r>
            <a:r>
              <a:rPr lang="tr-TR" sz="2000" dirty="0">
                <a:ea typeface="+mn-lt"/>
                <a:cs typeface="+mn-lt"/>
              </a:rPr>
              <a:t> </a:t>
            </a:r>
            <a:r>
              <a:rPr lang="tr-TR" sz="2000" dirty="0" err="1">
                <a:ea typeface="+mn-lt"/>
                <a:cs typeface="+mn-lt"/>
              </a:rPr>
              <a:t>the</a:t>
            </a:r>
            <a:r>
              <a:rPr lang="tr-TR" sz="2000" dirty="0">
                <a:ea typeface="+mn-lt"/>
                <a:cs typeface="+mn-lt"/>
              </a:rPr>
              <a:t> </a:t>
            </a:r>
            <a:r>
              <a:rPr lang="tr-TR" sz="2000" dirty="0" err="1">
                <a:ea typeface="+mn-lt"/>
                <a:cs typeface="+mn-lt"/>
              </a:rPr>
              <a:t>potential</a:t>
            </a:r>
            <a:r>
              <a:rPr lang="tr-TR" sz="2000" dirty="0">
                <a:ea typeface="+mn-lt"/>
                <a:cs typeface="+mn-lt"/>
              </a:rPr>
              <a:t> </a:t>
            </a:r>
            <a:r>
              <a:rPr lang="tr-TR" sz="2000" dirty="0" err="1">
                <a:ea typeface="+mn-lt"/>
                <a:cs typeface="+mn-lt"/>
              </a:rPr>
              <a:t>to</a:t>
            </a:r>
            <a:r>
              <a:rPr lang="tr-TR" sz="2000" dirty="0">
                <a:ea typeface="+mn-lt"/>
                <a:cs typeface="+mn-lt"/>
              </a:rPr>
              <a:t> </a:t>
            </a:r>
            <a:r>
              <a:rPr lang="tr-TR" sz="2000" dirty="0" err="1">
                <a:ea typeface="+mn-lt"/>
                <a:cs typeface="+mn-lt"/>
              </a:rPr>
              <a:t>provide</a:t>
            </a:r>
            <a:r>
              <a:rPr lang="tr-TR" sz="2000" dirty="0">
                <a:ea typeface="+mn-lt"/>
                <a:cs typeface="+mn-lt"/>
              </a:rPr>
              <a:t> </a:t>
            </a:r>
            <a:r>
              <a:rPr lang="tr-TR" sz="2000" dirty="0" err="1">
                <a:ea typeface="+mn-lt"/>
                <a:cs typeface="+mn-lt"/>
              </a:rPr>
              <a:t>more</a:t>
            </a:r>
            <a:r>
              <a:rPr lang="tr-TR" sz="2000" dirty="0">
                <a:ea typeface="+mn-lt"/>
                <a:cs typeface="+mn-lt"/>
              </a:rPr>
              <a:t> </a:t>
            </a:r>
            <a:r>
              <a:rPr lang="tr-TR" sz="2000" dirty="0" err="1">
                <a:ea typeface="+mn-lt"/>
                <a:cs typeface="+mn-lt"/>
              </a:rPr>
              <a:t>transparency</a:t>
            </a:r>
            <a:r>
              <a:rPr lang="tr-TR" sz="2000" dirty="0">
                <a:ea typeface="+mn-lt"/>
                <a:cs typeface="+mn-lt"/>
              </a:rPr>
              <a:t>, </a:t>
            </a:r>
            <a:r>
              <a:rPr lang="tr-TR" sz="2000" dirty="0" err="1">
                <a:ea typeface="+mn-lt"/>
                <a:cs typeface="+mn-lt"/>
              </a:rPr>
              <a:t>accountability</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democratization</a:t>
            </a:r>
            <a:r>
              <a:rPr lang="tr-TR" sz="2000" dirty="0">
                <a:ea typeface="+mn-lt"/>
                <a:cs typeface="+mn-lt"/>
              </a:rPr>
              <a:t> in </a:t>
            </a:r>
            <a:r>
              <a:rPr lang="tr-TR" sz="2000" dirty="0" err="1">
                <a:ea typeface="+mn-lt"/>
                <a:cs typeface="+mn-lt"/>
              </a:rPr>
              <a:t>decision-making</a:t>
            </a:r>
            <a:r>
              <a:rPr lang="tr-TR" sz="2000" dirty="0">
                <a:ea typeface="+mn-lt"/>
                <a:cs typeface="+mn-lt"/>
              </a:rPr>
              <a:t> </a:t>
            </a:r>
            <a:r>
              <a:rPr lang="tr-TR" sz="2000" dirty="0" err="1">
                <a:ea typeface="+mn-lt"/>
                <a:cs typeface="+mn-lt"/>
              </a:rPr>
              <a:t>processes</a:t>
            </a:r>
            <a:r>
              <a:rPr lang="tr-TR" sz="2000" dirty="0">
                <a:ea typeface="+mn-lt"/>
                <a:cs typeface="+mn-lt"/>
              </a:rPr>
              <a:t>.</a:t>
            </a:r>
            <a:endParaRPr lang="tr-TR" sz="2000" dirty="0"/>
          </a:p>
        </p:txBody>
      </p:sp>
      <p:pic>
        <p:nvPicPr>
          <p:cNvPr id="4" name="Resim 4">
            <a:extLst>
              <a:ext uri="{FF2B5EF4-FFF2-40B4-BE49-F238E27FC236}">
                <a16:creationId xmlns:a16="http://schemas.microsoft.com/office/drawing/2014/main" id="{F0547761-511E-99F8-5DB8-6A7A1C751CD0}"/>
              </a:ext>
            </a:extLst>
          </p:cNvPr>
          <p:cNvPicPr>
            <a:picLocks noChangeAspect="1"/>
          </p:cNvPicPr>
          <p:nvPr/>
        </p:nvPicPr>
        <p:blipFill rotWithShape="1">
          <a:blip r:embed="rId2"/>
          <a:srcRect l="21060" r="2252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637972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6410F3E-C274-8178-350B-3BA140C515A8}"/>
              </a:ext>
            </a:extLst>
          </p:cNvPr>
          <p:cNvSpPr>
            <a:spLocks noGrp="1"/>
          </p:cNvSpPr>
          <p:nvPr>
            <p:ph type="title"/>
          </p:nvPr>
        </p:nvSpPr>
        <p:spPr>
          <a:xfrm>
            <a:off x="630936" y="640080"/>
            <a:ext cx="4818888" cy="1481328"/>
          </a:xfrm>
        </p:spPr>
        <p:txBody>
          <a:bodyPr anchor="b">
            <a:normAutofit/>
          </a:bodyPr>
          <a:lstStyle/>
          <a:p>
            <a:r>
              <a:rPr lang="tr-TR" sz="5000">
                <a:ea typeface="Calibri Light"/>
                <a:cs typeface="Calibri Light"/>
              </a:rPr>
              <a:t>Blockchain platforms</a:t>
            </a:r>
            <a:endParaRPr lang="tr-TR" sz="5000">
              <a:cs typeface="Calibri Light"/>
            </a:endParaRPr>
          </a:p>
        </p:txBody>
      </p:sp>
      <p:sp>
        <p:nvSpPr>
          <p:cNvPr id="2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F313AEFC-E0B9-859F-4310-11916DB4C2D5}"/>
              </a:ext>
            </a:extLst>
          </p:cNvPr>
          <p:cNvSpPr>
            <a:spLocks noGrp="1"/>
          </p:cNvSpPr>
          <p:nvPr>
            <p:ph idx="1"/>
          </p:nvPr>
        </p:nvSpPr>
        <p:spPr>
          <a:xfrm>
            <a:off x="-1668" y="2589017"/>
            <a:ext cx="4818888" cy="3547872"/>
          </a:xfrm>
        </p:spPr>
        <p:txBody>
          <a:bodyPr vert="horz" lIns="91440" tIns="45720" rIns="91440" bIns="45720" rtlCol="0" anchor="t">
            <a:noAutofit/>
          </a:bodyPr>
          <a:lstStyle/>
          <a:p>
            <a:r>
              <a:rPr lang="tr-TR" sz="1900">
                <a:ea typeface="+mn-lt"/>
                <a:cs typeface="+mn-lt"/>
              </a:rPr>
              <a:t>Ethereum and Bitcoin have some differences in their design and functionality. While Bitcoin was designed as a digital currency, Ethereum was created as a decentralized platform for building applications using smart contracts. Ethereum has its own programming language, Solidity, which allows developers to create custom smart contracts. Bitcoin, on the other hand, has a limited scripting language that is used mainly to transfer funds. Additionally, Ethereum has faster block times and lower transaction fees compared to Bitcoin.</a:t>
            </a:r>
          </a:p>
        </p:txBody>
      </p:sp>
      <p:pic>
        <p:nvPicPr>
          <p:cNvPr id="4" name="Resim 4" descr="masa içeren bir resim&#10;&#10;Açıklama otomatik olarak oluşturuldu">
            <a:extLst>
              <a:ext uri="{FF2B5EF4-FFF2-40B4-BE49-F238E27FC236}">
                <a16:creationId xmlns:a16="http://schemas.microsoft.com/office/drawing/2014/main" id="{BBAEEF56-5BA7-BFF9-CED0-16F16C8B211B}"/>
              </a:ext>
            </a:extLst>
          </p:cNvPr>
          <p:cNvPicPr>
            <a:picLocks noChangeAspect="1"/>
          </p:cNvPicPr>
          <p:nvPr/>
        </p:nvPicPr>
        <p:blipFill>
          <a:blip r:embed="rId2"/>
          <a:stretch>
            <a:fillRect/>
          </a:stretch>
        </p:blipFill>
        <p:spPr>
          <a:xfrm>
            <a:off x="4819466" y="1802039"/>
            <a:ext cx="7328022" cy="4188452"/>
          </a:xfrm>
          <a:prstGeom prst="rect">
            <a:avLst/>
          </a:prstGeom>
        </p:spPr>
      </p:pic>
    </p:spTree>
    <p:extLst>
      <p:ext uri="{BB962C8B-B14F-4D97-AF65-F5344CB8AC3E}">
        <p14:creationId xmlns:p14="http://schemas.microsoft.com/office/powerpoint/2010/main" val="339023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2DB1DCD-6508-CC21-4477-DC9A89C55B42}"/>
              </a:ext>
            </a:extLst>
          </p:cNvPr>
          <p:cNvSpPr>
            <a:spLocks noGrp="1"/>
          </p:cNvSpPr>
          <p:nvPr>
            <p:ph type="title"/>
          </p:nvPr>
        </p:nvSpPr>
        <p:spPr>
          <a:xfrm>
            <a:off x="836679" y="723898"/>
            <a:ext cx="6002110" cy="1495425"/>
          </a:xfrm>
        </p:spPr>
        <p:txBody>
          <a:bodyPr>
            <a:normAutofit/>
          </a:bodyPr>
          <a:lstStyle/>
          <a:p>
            <a:r>
              <a:rPr lang="tr-TR" sz="4000" dirty="0" err="1">
                <a:cs typeface="Calibri Light"/>
              </a:rPr>
              <a:t>Dapp</a:t>
            </a:r>
            <a:endParaRPr lang="tr-TR" sz="4000" dirty="0" err="1"/>
          </a:p>
        </p:txBody>
      </p:sp>
      <p:sp>
        <p:nvSpPr>
          <p:cNvPr id="3" name="İçerik Yer Tutucusu 2">
            <a:extLst>
              <a:ext uri="{FF2B5EF4-FFF2-40B4-BE49-F238E27FC236}">
                <a16:creationId xmlns:a16="http://schemas.microsoft.com/office/drawing/2014/main" id="{C2A760B5-3445-2AB7-028E-47801565901D}"/>
              </a:ext>
            </a:extLst>
          </p:cNvPr>
          <p:cNvSpPr>
            <a:spLocks noGrp="1"/>
          </p:cNvSpPr>
          <p:nvPr>
            <p:ph idx="1"/>
          </p:nvPr>
        </p:nvSpPr>
        <p:spPr>
          <a:xfrm>
            <a:off x="836680" y="2405067"/>
            <a:ext cx="6002110" cy="3729034"/>
          </a:xfrm>
        </p:spPr>
        <p:txBody>
          <a:bodyPr vert="horz" lIns="91440" tIns="45720" rIns="91440" bIns="45720" rtlCol="0" anchor="t">
            <a:normAutofit/>
          </a:bodyPr>
          <a:lstStyle/>
          <a:p>
            <a:r>
              <a:rPr lang="tr-TR" sz="2000" dirty="0" err="1">
                <a:ea typeface="+mn-lt"/>
                <a:cs typeface="+mn-lt"/>
              </a:rPr>
              <a:t>Decentralized</a:t>
            </a:r>
            <a:r>
              <a:rPr lang="tr-TR" sz="2000" dirty="0">
                <a:ea typeface="+mn-lt"/>
                <a:cs typeface="+mn-lt"/>
              </a:rPr>
              <a:t> </a:t>
            </a:r>
            <a:r>
              <a:rPr lang="tr-TR" sz="2000" dirty="0" err="1">
                <a:ea typeface="+mn-lt"/>
                <a:cs typeface="+mn-lt"/>
              </a:rPr>
              <a:t>applications</a:t>
            </a:r>
            <a:r>
              <a:rPr lang="tr-TR" sz="2000" dirty="0">
                <a:ea typeface="+mn-lt"/>
                <a:cs typeface="+mn-lt"/>
              </a:rPr>
              <a:t> (</a:t>
            </a:r>
            <a:r>
              <a:rPr lang="tr-TR" sz="2000" dirty="0" err="1">
                <a:ea typeface="+mn-lt"/>
                <a:cs typeface="+mn-lt"/>
              </a:rPr>
              <a:t>Dapps</a:t>
            </a:r>
            <a:r>
              <a:rPr lang="tr-TR" sz="2000" dirty="0">
                <a:ea typeface="+mn-lt"/>
                <a:cs typeface="+mn-lt"/>
              </a:rPr>
              <a:t>) </a:t>
            </a:r>
            <a:r>
              <a:rPr lang="tr-TR" sz="2000" dirty="0" err="1">
                <a:ea typeface="+mn-lt"/>
                <a:cs typeface="+mn-lt"/>
              </a:rPr>
              <a:t>are</a:t>
            </a:r>
            <a:r>
              <a:rPr lang="tr-TR" sz="2000" dirty="0">
                <a:ea typeface="+mn-lt"/>
                <a:cs typeface="+mn-lt"/>
              </a:rPr>
              <a:t> </a:t>
            </a:r>
            <a:r>
              <a:rPr lang="tr-TR" sz="2000" dirty="0" err="1">
                <a:ea typeface="+mn-lt"/>
                <a:cs typeface="+mn-lt"/>
              </a:rPr>
              <a:t>applications</a:t>
            </a:r>
            <a:r>
              <a:rPr lang="tr-TR" sz="2000" dirty="0">
                <a:ea typeface="+mn-lt"/>
                <a:cs typeface="+mn-lt"/>
              </a:rPr>
              <a:t> </a:t>
            </a:r>
            <a:r>
              <a:rPr lang="tr-TR" sz="2000" dirty="0" err="1">
                <a:ea typeface="+mn-lt"/>
                <a:cs typeface="+mn-lt"/>
              </a:rPr>
              <a:t>built</a:t>
            </a:r>
            <a:r>
              <a:rPr lang="tr-TR" sz="2000" dirty="0">
                <a:ea typeface="+mn-lt"/>
                <a:cs typeface="+mn-lt"/>
              </a:rPr>
              <a:t> on top of a </a:t>
            </a:r>
            <a:r>
              <a:rPr lang="tr-TR" sz="2000" dirty="0" err="1">
                <a:ea typeface="+mn-lt"/>
                <a:cs typeface="+mn-lt"/>
              </a:rPr>
              <a:t>blockchain</a:t>
            </a:r>
            <a:r>
              <a:rPr lang="tr-TR" sz="2000" dirty="0">
                <a:ea typeface="+mn-lt"/>
                <a:cs typeface="+mn-lt"/>
              </a:rPr>
              <a:t> network </a:t>
            </a:r>
            <a:r>
              <a:rPr lang="tr-TR" sz="2000" dirty="0" err="1">
                <a:ea typeface="+mn-lt"/>
                <a:cs typeface="+mn-lt"/>
              </a:rPr>
              <a:t>that</a:t>
            </a:r>
            <a:r>
              <a:rPr lang="tr-TR" sz="2000" dirty="0">
                <a:ea typeface="+mn-lt"/>
                <a:cs typeface="+mn-lt"/>
              </a:rPr>
              <a:t> </a:t>
            </a:r>
            <a:r>
              <a:rPr lang="tr-TR" sz="2000" dirty="0" err="1">
                <a:ea typeface="+mn-lt"/>
                <a:cs typeface="+mn-lt"/>
              </a:rPr>
              <a:t>operate</a:t>
            </a:r>
            <a:r>
              <a:rPr lang="tr-TR" sz="2000" dirty="0">
                <a:ea typeface="+mn-lt"/>
                <a:cs typeface="+mn-lt"/>
              </a:rPr>
              <a:t> in a </a:t>
            </a:r>
            <a:r>
              <a:rPr lang="tr-TR" sz="2000" dirty="0" err="1">
                <a:ea typeface="+mn-lt"/>
                <a:cs typeface="+mn-lt"/>
              </a:rPr>
              <a:t>decentralized</a:t>
            </a:r>
            <a:r>
              <a:rPr lang="tr-TR" sz="2000" dirty="0">
                <a:ea typeface="+mn-lt"/>
                <a:cs typeface="+mn-lt"/>
              </a:rPr>
              <a:t> </a:t>
            </a:r>
            <a:r>
              <a:rPr lang="tr-TR" sz="2000" dirty="0" err="1">
                <a:ea typeface="+mn-lt"/>
                <a:cs typeface="+mn-lt"/>
              </a:rPr>
              <a:t>manner</a:t>
            </a:r>
            <a:r>
              <a:rPr lang="tr-TR" sz="2000" dirty="0">
                <a:ea typeface="+mn-lt"/>
                <a:cs typeface="+mn-lt"/>
              </a:rPr>
              <a:t>, </a:t>
            </a:r>
            <a:r>
              <a:rPr lang="tr-TR" sz="2000" dirty="0" err="1">
                <a:ea typeface="+mn-lt"/>
                <a:cs typeface="+mn-lt"/>
              </a:rPr>
              <a:t>meaning</a:t>
            </a:r>
            <a:r>
              <a:rPr lang="tr-TR" sz="2000" dirty="0">
                <a:ea typeface="+mn-lt"/>
                <a:cs typeface="+mn-lt"/>
              </a:rPr>
              <a:t> they </a:t>
            </a:r>
            <a:r>
              <a:rPr lang="tr-TR" sz="2000" dirty="0" err="1">
                <a:ea typeface="+mn-lt"/>
                <a:cs typeface="+mn-lt"/>
              </a:rPr>
              <a:t>don't</a:t>
            </a:r>
            <a:r>
              <a:rPr lang="tr-TR" sz="2000" dirty="0">
                <a:ea typeface="+mn-lt"/>
                <a:cs typeface="+mn-lt"/>
              </a:rPr>
              <a:t> </a:t>
            </a:r>
            <a:r>
              <a:rPr lang="tr-TR" sz="2000" dirty="0" err="1">
                <a:ea typeface="+mn-lt"/>
                <a:cs typeface="+mn-lt"/>
              </a:rPr>
              <a:t>rely</a:t>
            </a:r>
            <a:r>
              <a:rPr lang="tr-TR" sz="2000" dirty="0">
                <a:ea typeface="+mn-lt"/>
                <a:cs typeface="+mn-lt"/>
              </a:rPr>
              <a:t> on a </a:t>
            </a:r>
            <a:r>
              <a:rPr lang="tr-TR" sz="2000" dirty="0" err="1">
                <a:ea typeface="+mn-lt"/>
                <a:cs typeface="+mn-lt"/>
              </a:rPr>
              <a:t>central</a:t>
            </a:r>
            <a:r>
              <a:rPr lang="tr-TR" sz="2000" dirty="0">
                <a:ea typeface="+mn-lt"/>
                <a:cs typeface="+mn-lt"/>
              </a:rPr>
              <a:t> </a:t>
            </a:r>
            <a:r>
              <a:rPr lang="tr-TR" sz="2000" dirty="0" err="1">
                <a:ea typeface="+mn-lt"/>
                <a:cs typeface="+mn-lt"/>
              </a:rPr>
              <a:t>authority</a:t>
            </a:r>
            <a:r>
              <a:rPr lang="tr-TR" sz="2000" dirty="0">
                <a:ea typeface="+mn-lt"/>
                <a:cs typeface="+mn-lt"/>
              </a:rPr>
              <a:t> </a:t>
            </a:r>
            <a:r>
              <a:rPr lang="tr-TR" sz="2000" dirty="0" err="1">
                <a:ea typeface="+mn-lt"/>
                <a:cs typeface="+mn-lt"/>
              </a:rPr>
              <a:t>to</a:t>
            </a:r>
            <a:r>
              <a:rPr lang="tr-TR" sz="2000" dirty="0">
                <a:ea typeface="+mn-lt"/>
                <a:cs typeface="+mn-lt"/>
              </a:rPr>
              <a:t> </a:t>
            </a:r>
            <a:r>
              <a:rPr lang="tr-TR" sz="2000" dirty="0" err="1">
                <a:ea typeface="+mn-lt"/>
                <a:cs typeface="+mn-lt"/>
              </a:rPr>
              <a:t>function</a:t>
            </a:r>
            <a:r>
              <a:rPr lang="tr-TR" sz="2000" dirty="0">
                <a:ea typeface="+mn-lt"/>
                <a:cs typeface="+mn-lt"/>
              </a:rPr>
              <a:t>. </a:t>
            </a:r>
            <a:r>
              <a:rPr lang="tr-TR" sz="2000" dirty="0" err="1">
                <a:ea typeface="+mn-lt"/>
                <a:cs typeface="+mn-lt"/>
              </a:rPr>
              <a:t>Instead</a:t>
            </a:r>
            <a:r>
              <a:rPr lang="tr-TR" sz="2000" dirty="0">
                <a:ea typeface="+mn-lt"/>
                <a:cs typeface="+mn-lt"/>
              </a:rPr>
              <a:t>, they </a:t>
            </a:r>
            <a:r>
              <a:rPr lang="tr-TR" sz="2000" dirty="0" err="1">
                <a:ea typeface="+mn-lt"/>
                <a:cs typeface="+mn-lt"/>
              </a:rPr>
              <a:t>use</a:t>
            </a:r>
            <a:r>
              <a:rPr lang="tr-TR" sz="2000" dirty="0">
                <a:ea typeface="+mn-lt"/>
                <a:cs typeface="+mn-lt"/>
              </a:rPr>
              <a:t> </a:t>
            </a:r>
            <a:r>
              <a:rPr lang="tr-TR" sz="2000" dirty="0" err="1">
                <a:ea typeface="+mn-lt"/>
                <a:cs typeface="+mn-lt"/>
              </a:rPr>
              <a:t>the</a:t>
            </a:r>
            <a:r>
              <a:rPr lang="tr-TR" sz="2000" dirty="0">
                <a:ea typeface="+mn-lt"/>
                <a:cs typeface="+mn-lt"/>
              </a:rPr>
              <a:t> </a:t>
            </a:r>
            <a:r>
              <a:rPr lang="tr-TR" sz="2000" dirty="0" err="1">
                <a:ea typeface="+mn-lt"/>
                <a:cs typeface="+mn-lt"/>
              </a:rPr>
              <a:t>blockchain's</a:t>
            </a:r>
            <a:r>
              <a:rPr lang="tr-TR" sz="2000" dirty="0">
                <a:ea typeface="+mn-lt"/>
                <a:cs typeface="+mn-lt"/>
              </a:rPr>
              <a:t> </a:t>
            </a:r>
            <a:r>
              <a:rPr lang="tr-TR" sz="2000" dirty="0" err="1">
                <a:ea typeface="+mn-lt"/>
                <a:cs typeface="+mn-lt"/>
              </a:rPr>
              <a:t>consensus</a:t>
            </a:r>
            <a:r>
              <a:rPr lang="tr-TR" sz="2000" dirty="0">
                <a:ea typeface="+mn-lt"/>
                <a:cs typeface="+mn-lt"/>
              </a:rPr>
              <a:t> </a:t>
            </a:r>
            <a:r>
              <a:rPr lang="tr-TR" sz="2000" dirty="0" err="1">
                <a:ea typeface="+mn-lt"/>
                <a:cs typeface="+mn-lt"/>
              </a:rPr>
              <a:t>mechanism</a:t>
            </a:r>
            <a:r>
              <a:rPr lang="tr-TR" sz="2000" dirty="0">
                <a:ea typeface="+mn-lt"/>
                <a:cs typeface="+mn-lt"/>
              </a:rPr>
              <a:t> </a:t>
            </a:r>
            <a:r>
              <a:rPr lang="tr-TR" sz="2000" dirty="0" err="1">
                <a:ea typeface="+mn-lt"/>
                <a:cs typeface="+mn-lt"/>
              </a:rPr>
              <a:t>to</a:t>
            </a:r>
            <a:r>
              <a:rPr lang="tr-TR" sz="2000" dirty="0">
                <a:ea typeface="+mn-lt"/>
                <a:cs typeface="+mn-lt"/>
              </a:rPr>
              <a:t> </a:t>
            </a:r>
            <a:r>
              <a:rPr lang="tr-TR" sz="2000" dirty="0" err="1">
                <a:ea typeface="+mn-lt"/>
                <a:cs typeface="+mn-lt"/>
              </a:rPr>
              <a:t>validate</a:t>
            </a:r>
            <a:r>
              <a:rPr lang="tr-TR" sz="2000" dirty="0">
                <a:ea typeface="+mn-lt"/>
                <a:cs typeface="+mn-lt"/>
              </a:rPr>
              <a:t> </a:t>
            </a:r>
            <a:r>
              <a:rPr lang="tr-TR" sz="2000" dirty="0" err="1">
                <a:ea typeface="+mn-lt"/>
                <a:cs typeface="+mn-lt"/>
              </a:rPr>
              <a:t>transactions</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maintain</a:t>
            </a:r>
            <a:r>
              <a:rPr lang="tr-TR" sz="2000" dirty="0">
                <a:ea typeface="+mn-lt"/>
                <a:cs typeface="+mn-lt"/>
              </a:rPr>
              <a:t> </a:t>
            </a:r>
            <a:r>
              <a:rPr lang="tr-TR" sz="2000" dirty="0" err="1">
                <a:ea typeface="+mn-lt"/>
                <a:cs typeface="+mn-lt"/>
              </a:rPr>
              <a:t>the</a:t>
            </a:r>
            <a:r>
              <a:rPr lang="tr-TR" sz="2000" dirty="0">
                <a:ea typeface="+mn-lt"/>
                <a:cs typeface="+mn-lt"/>
              </a:rPr>
              <a:t> network. </a:t>
            </a:r>
            <a:r>
              <a:rPr lang="tr-TR" sz="2000" dirty="0" err="1">
                <a:ea typeface="+mn-lt"/>
                <a:cs typeface="+mn-lt"/>
              </a:rPr>
              <a:t>Dapps</a:t>
            </a:r>
            <a:r>
              <a:rPr lang="tr-TR" sz="2000" dirty="0">
                <a:ea typeface="+mn-lt"/>
                <a:cs typeface="+mn-lt"/>
              </a:rPr>
              <a:t> </a:t>
            </a:r>
            <a:r>
              <a:rPr lang="tr-TR" sz="2000" dirty="0" err="1">
                <a:ea typeface="+mn-lt"/>
                <a:cs typeface="+mn-lt"/>
              </a:rPr>
              <a:t>are</a:t>
            </a:r>
            <a:r>
              <a:rPr lang="tr-TR" sz="2000" dirty="0">
                <a:ea typeface="+mn-lt"/>
                <a:cs typeface="+mn-lt"/>
              </a:rPr>
              <a:t> </a:t>
            </a:r>
            <a:r>
              <a:rPr lang="tr-TR" sz="2000" dirty="0" err="1">
                <a:ea typeface="+mn-lt"/>
                <a:cs typeface="+mn-lt"/>
              </a:rPr>
              <a:t>designed</a:t>
            </a:r>
            <a:r>
              <a:rPr lang="tr-TR" sz="2000" dirty="0">
                <a:ea typeface="+mn-lt"/>
                <a:cs typeface="+mn-lt"/>
              </a:rPr>
              <a:t> </a:t>
            </a:r>
            <a:r>
              <a:rPr lang="tr-TR" sz="2000" dirty="0" err="1">
                <a:ea typeface="+mn-lt"/>
                <a:cs typeface="+mn-lt"/>
              </a:rPr>
              <a:t>to</a:t>
            </a:r>
            <a:r>
              <a:rPr lang="tr-TR" sz="2000" dirty="0">
                <a:ea typeface="+mn-lt"/>
                <a:cs typeface="+mn-lt"/>
              </a:rPr>
              <a:t> be </a:t>
            </a:r>
            <a:r>
              <a:rPr lang="tr-TR" sz="2000" dirty="0" err="1">
                <a:ea typeface="+mn-lt"/>
                <a:cs typeface="+mn-lt"/>
              </a:rPr>
              <a:t>open</a:t>
            </a:r>
            <a:r>
              <a:rPr lang="tr-TR" sz="2000" dirty="0">
                <a:ea typeface="+mn-lt"/>
                <a:cs typeface="+mn-lt"/>
              </a:rPr>
              <a:t> </a:t>
            </a:r>
            <a:r>
              <a:rPr lang="tr-TR" sz="2000" dirty="0" err="1">
                <a:ea typeface="+mn-lt"/>
                <a:cs typeface="+mn-lt"/>
              </a:rPr>
              <a:t>source</a:t>
            </a:r>
            <a:r>
              <a:rPr lang="tr-TR" sz="2000" dirty="0">
                <a:ea typeface="+mn-lt"/>
                <a:cs typeface="+mn-lt"/>
              </a:rPr>
              <a:t>, </a:t>
            </a:r>
            <a:r>
              <a:rPr lang="tr-TR" sz="2000" dirty="0" err="1">
                <a:ea typeface="+mn-lt"/>
                <a:cs typeface="+mn-lt"/>
              </a:rPr>
              <a:t>transparent</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immutable</a:t>
            </a:r>
            <a:r>
              <a:rPr lang="tr-TR" sz="2000" dirty="0">
                <a:ea typeface="+mn-lt"/>
                <a:cs typeface="+mn-lt"/>
              </a:rPr>
              <a:t>, </a:t>
            </a:r>
            <a:r>
              <a:rPr lang="tr-TR" sz="2000" dirty="0" err="1">
                <a:ea typeface="+mn-lt"/>
                <a:cs typeface="+mn-lt"/>
              </a:rPr>
              <a:t>which</a:t>
            </a:r>
            <a:r>
              <a:rPr lang="tr-TR" sz="2000" dirty="0">
                <a:ea typeface="+mn-lt"/>
                <a:cs typeface="+mn-lt"/>
              </a:rPr>
              <a:t> </a:t>
            </a:r>
            <a:r>
              <a:rPr lang="tr-TR" sz="2000" dirty="0" err="1">
                <a:ea typeface="+mn-lt"/>
                <a:cs typeface="+mn-lt"/>
              </a:rPr>
              <a:t>makes</a:t>
            </a:r>
            <a:r>
              <a:rPr lang="tr-TR" sz="2000" dirty="0">
                <a:ea typeface="+mn-lt"/>
                <a:cs typeface="+mn-lt"/>
              </a:rPr>
              <a:t> </a:t>
            </a:r>
            <a:r>
              <a:rPr lang="tr-TR" sz="2000" dirty="0" err="1">
                <a:ea typeface="+mn-lt"/>
                <a:cs typeface="+mn-lt"/>
              </a:rPr>
              <a:t>them</a:t>
            </a:r>
            <a:r>
              <a:rPr lang="tr-TR" sz="2000" dirty="0">
                <a:ea typeface="+mn-lt"/>
                <a:cs typeface="+mn-lt"/>
              </a:rPr>
              <a:t> </a:t>
            </a:r>
            <a:r>
              <a:rPr lang="tr-TR" sz="2000" dirty="0" err="1">
                <a:ea typeface="+mn-lt"/>
                <a:cs typeface="+mn-lt"/>
              </a:rPr>
              <a:t>resistant</a:t>
            </a:r>
            <a:r>
              <a:rPr lang="tr-TR" sz="2000" dirty="0">
                <a:ea typeface="+mn-lt"/>
                <a:cs typeface="+mn-lt"/>
              </a:rPr>
              <a:t> </a:t>
            </a:r>
            <a:r>
              <a:rPr lang="tr-TR" sz="2000" dirty="0" err="1">
                <a:ea typeface="+mn-lt"/>
                <a:cs typeface="+mn-lt"/>
              </a:rPr>
              <a:t>to</a:t>
            </a:r>
            <a:r>
              <a:rPr lang="tr-TR" sz="2000" dirty="0">
                <a:ea typeface="+mn-lt"/>
                <a:cs typeface="+mn-lt"/>
              </a:rPr>
              <a:t> </a:t>
            </a:r>
            <a:r>
              <a:rPr lang="tr-TR" sz="2000" dirty="0" err="1">
                <a:ea typeface="+mn-lt"/>
                <a:cs typeface="+mn-lt"/>
              </a:rPr>
              <a:t>censorship</a:t>
            </a:r>
            <a:r>
              <a:rPr lang="tr-TR" sz="2000" dirty="0">
                <a:ea typeface="+mn-lt"/>
                <a:cs typeface="+mn-lt"/>
              </a:rPr>
              <a:t> </a:t>
            </a:r>
            <a:r>
              <a:rPr lang="tr-TR" sz="2000" dirty="0" err="1">
                <a:ea typeface="+mn-lt"/>
                <a:cs typeface="+mn-lt"/>
              </a:rPr>
              <a:t>and</a:t>
            </a:r>
            <a:r>
              <a:rPr lang="tr-TR" sz="2000" dirty="0">
                <a:ea typeface="+mn-lt"/>
                <a:cs typeface="+mn-lt"/>
              </a:rPr>
              <a:t> hacking </a:t>
            </a:r>
            <a:r>
              <a:rPr lang="tr-TR" sz="2000" dirty="0" err="1">
                <a:ea typeface="+mn-lt"/>
                <a:cs typeface="+mn-lt"/>
              </a:rPr>
              <a:t>attempts</a:t>
            </a:r>
            <a:r>
              <a:rPr lang="tr-TR" sz="2000" dirty="0">
                <a:ea typeface="+mn-lt"/>
                <a:cs typeface="+mn-lt"/>
              </a:rPr>
              <a:t>. They </a:t>
            </a:r>
            <a:r>
              <a:rPr lang="tr-TR" sz="2000" dirty="0" err="1">
                <a:ea typeface="+mn-lt"/>
                <a:cs typeface="+mn-lt"/>
              </a:rPr>
              <a:t>often</a:t>
            </a:r>
            <a:r>
              <a:rPr lang="tr-TR" sz="2000" dirty="0">
                <a:ea typeface="+mn-lt"/>
                <a:cs typeface="+mn-lt"/>
              </a:rPr>
              <a:t> </a:t>
            </a:r>
            <a:r>
              <a:rPr lang="tr-TR" sz="2000" dirty="0" err="1">
                <a:ea typeface="+mn-lt"/>
                <a:cs typeface="+mn-lt"/>
              </a:rPr>
              <a:t>utilize</a:t>
            </a:r>
            <a:r>
              <a:rPr lang="tr-TR" sz="2000" dirty="0">
                <a:ea typeface="+mn-lt"/>
                <a:cs typeface="+mn-lt"/>
              </a:rPr>
              <a:t> </a:t>
            </a:r>
            <a:r>
              <a:rPr lang="tr-TR" sz="2000" dirty="0" err="1">
                <a:ea typeface="+mn-lt"/>
                <a:cs typeface="+mn-lt"/>
              </a:rPr>
              <a:t>smart</a:t>
            </a:r>
            <a:r>
              <a:rPr lang="tr-TR" sz="2000" dirty="0">
                <a:ea typeface="+mn-lt"/>
                <a:cs typeface="+mn-lt"/>
              </a:rPr>
              <a:t> </a:t>
            </a:r>
            <a:r>
              <a:rPr lang="tr-TR" sz="2000" dirty="0" err="1">
                <a:ea typeface="+mn-lt"/>
                <a:cs typeface="+mn-lt"/>
              </a:rPr>
              <a:t>contracts</a:t>
            </a:r>
            <a:r>
              <a:rPr lang="tr-TR" sz="2000" dirty="0">
                <a:ea typeface="+mn-lt"/>
                <a:cs typeface="+mn-lt"/>
              </a:rPr>
              <a:t> </a:t>
            </a:r>
            <a:r>
              <a:rPr lang="tr-TR" sz="2000" dirty="0" err="1">
                <a:ea typeface="+mn-lt"/>
                <a:cs typeface="+mn-lt"/>
              </a:rPr>
              <a:t>to</a:t>
            </a:r>
            <a:r>
              <a:rPr lang="tr-TR" sz="2000" dirty="0">
                <a:ea typeface="+mn-lt"/>
                <a:cs typeface="+mn-lt"/>
              </a:rPr>
              <a:t> </a:t>
            </a:r>
            <a:r>
              <a:rPr lang="tr-TR" sz="2000" dirty="0" err="1">
                <a:ea typeface="+mn-lt"/>
                <a:cs typeface="+mn-lt"/>
              </a:rPr>
              <a:t>automate</a:t>
            </a:r>
            <a:r>
              <a:rPr lang="tr-TR" sz="2000" dirty="0">
                <a:ea typeface="+mn-lt"/>
                <a:cs typeface="+mn-lt"/>
              </a:rPr>
              <a:t> </a:t>
            </a:r>
            <a:r>
              <a:rPr lang="tr-TR" sz="2000" dirty="0" err="1">
                <a:ea typeface="+mn-lt"/>
                <a:cs typeface="+mn-lt"/>
              </a:rPr>
              <a:t>processes</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ensure</a:t>
            </a:r>
            <a:r>
              <a:rPr lang="tr-TR" sz="2000" dirty="0">
                <a:ea typeface="+mn-lt"/>
                <a:cs typeface="+mn-lt"/>
              </a:rPr>
              <a:t> </a:t>
            </a:r>
            <a:r>
              <a:rPr lang="tr-TR" sz="2000" dirty="0" err="1">
                <a:ea typeface="+mn-lt"/>
                <a:cs typeface="+mn-lt"/>
              </a:rPr>
              <a:t>trust</a:t>
            </a:r>
            <a:r>
              <a:rPr lang="tr-TR" sz="2000" dirty="0">
                <a:ea typeface="+mn-lt"/>
                <a:cs typeface="+mn-lt"/>
              </a:rPr>
              <a:t> </a:t>
            </a:r>
            <a:r>
              <a:rPr lang="tr-TR" sz="2000" dirty="0" err="1">
                <a:ea typeface="+mn-lt"/>
                <a:cs typeface="+mn-lt"/>
              </a:rPr>
              <a:t>between</a:t>
            </a:r>
            <a:r>
              <a:rPr lang="tr-TR" sz="2000" dirty="0">
                <a:ea typeface="+mn-lt"/>
                <a:cs typeface="+mn-lt"/>
              </a:rPr>
              <a:t> </a:t>
            </a:r>
            <a:r>
              <a:rPr lang="tr-TR" sz="2000" dirty="0" err="1">
                <a:ea typeface="+mn-lt"/>
                <a:cs typeface="+mn-lt"/>
              </a:rPr>
              <a:t>parties</a:t>
            </a:r>
            <a:r>
              <a:rPr lang="tr-TR" sz="2000" dirty="0">
                <a:ea typeface="+mn-lt"/>
                <a:cs typeface="+mn-lt"/>
              </a:rPr>
              <a:t>.</a:t>
            </a:r>
            <a:endParaRPr lang="tr-TR" sz="2000" dirty="0"/>
          </a:p>
        </p:txBody>
      </p:sp>
      <p:pic>
        <p:nvPicPr>
          <p:cNvPr id="4" name="Resim 4" descr="diyagram içeren bir resim&#10;&#10;Açıklama otomatik olarak oluşturuldu">
            <a:extLst>
              <a:ext uri="{FF2B5EF4-FFF2-40B4-BE49-F238E27FC236}">
                <a16:creationId xmlns:a16="http://schemas.microsoft.com/office/drawing/2014/main" id="{5A9448BD-2E79-EB28-404A-A2E9EB4AFA68}"/>
              </a:ext>
            </a:extLst>
          </p:cNvPr>
          <p:cNvPicPr>
            <a:picLocks noChangeAspect="1"/>
          </p:cNvPicPr>
          <p:nvPr/>
        </p:nvPicPr>
        <p:blipFill rotWithShape="1">
          <a:blip r:embed="rId2"/>
          <a:srcRect l="31110" r="32491"/>
          <a:stretch/>
        </p:blipFill>
        <p:spPr>
          <a:xfrm>
            <a:off x="7199440" y="10"/>
            <a:ext cx="4992560" cy="6857990"/>
          </a:xfrm>
          <a:prstGeom prst="rect">
            <a:avLst/>
          </a:prstGeom>
          <a:effectLst/>
        </p:spPr>
      </p:pic>
    </p:spTree>
    <p:extLst>
      <p:ext uri="{BB962C8B-B14F-4D97-AF65-F5344CB8AC3E}">
        <p14:creationId xmlns:p14="http://schemas.microsoft.com/office/powerpoint/2010/main" val="2942974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9DEE3C0-0A89-E045-4AD8-769DE78EF027}"/>
              </a:ext>
            </a:extLst>
          </p:cNvPr>
          <p:cNvSpPr>
            <a:spLocks noGrp="1"/>
          </p:cNvSpPr>
          <p:nvPr>
            <p:ph type="title"/>
          </p:nvPr>
        </p:nvSpPr>
        <p:spPr>
          <a:xfrm>
            <a:off x="5297762" y="329184"/>
            <a:ext cx="6251110" cy="1783080"/>
          </a:xfrm>
        </p:spPr>
        <p:txBody>
          <a:bodyPr anchor="b">
            <a:normAutofit/>
          </a:bodyPr>
          <a:lstStyle/>
          <a:p>
            <a:r>
              <a:rPr lang="tr-TR" sz="5400">
                <a:cs typeface="Calibri Light"/>
              </a:rPr>
              <a:t>EVM</a:t>
            </a:r>
            <a:endParaRPr lang="tr-TR" sz="5400"/>
          </a:p>
        </p:txBody>
      </p:sp>
      <p:pic>
        <p:nvPicPr>
          <p:cNvPr id="4" name="Resim 4">
            <a:extLst>
              <a:ext uri="{FF2B5EF4-FFF2-40B4-BE49-F238E27FC236}">
                <a16:creationId xmlns:a16="http://schemas.microsoft.com/office/drawing/2014/main" id="{41C48314-EA67-40B7-B498-F88F0B6D2F55}"/>
              </a:ext>
            </a:extLst>
          </p:cNvPr>
          <p:cNvPicPr>
            <a:picLocks noChangeAspect="1"/>
          </p:cNvPicPr>
          <p:nvPr/>
        </p:nvPicPr>
        <p:blipFill rotWithShape="1">
          <a:blip r:embed="rId2"/>
          <a:srcRect l="37810" r="1889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F7051D25-34C8-5DE5-7FA8-52E16B797B56}"/>
              </a:ext>
            </a:extLst>
          </p:cNvPr>
          <p:cNvSpPr>
            <a:spLocks noGrp="1"/>
          </p:cNvSpPr>
          <p:nvPr>
            <p:ph idx="1"/>
          </p:nvPr>
        </p:nvSpPr>
        <p:spPr>
          <a:xfrm>
            <a:off x="5297762" y="2706624"/>
            <a:ext cx="6251110" cy="3483864"/>
          </a:xfrm>
        </p:spPr>
        <p:txBody>
          <a:bodyPr vert="horz" lIns="91440" tIns="45720" rIns="91440" bIns="45720" rtlCol="0">
            <a:normAutofit/>
          </a:bodyPr>
          <a:lstStyle/>
          <a:p>
            <a:r>
              <a:rPr lang="tr-TR" sz="2000">
                <a:ea typeface="+mn-lt"/>
                <a:cs typeface="+mn-lt"/>
              </a:rPr>
              <a:t>EVM stands for Ethereum Virtual Machine, which is a runtime environment that executes smart contracts written in Ethereum's programming language, Solidity. EVM is designed to be completely deterministic and Turing-complete, meaning it can execute any arbitrary computation. EVM is responsible for the state transition function in Ethereum, which updates the blockchain with the results of the executed smart contracts. It ensures that all nodes on the network have the same result of executing the same smart contract, and the result is predictable and secure.</a:t>
            </a:r>
            <a:endParaRPr lang="tr-TR" sz="2000" dirty="0"/>
          </a:p>
        </p:txBody>
      </p:sp>
    </p:spTree>
    <p:extLst>
      <p:ext uri="{BB962C8B-B14F-4D97-AF65-F5344CB8AC3E}">
        <p14:creationId xmlns:p14="http://schemas.microsoft.com/office/powerpoint/2010/main" val="3405538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AC39290-D282-F4E5-598B-CE87CDCA1D68}"/>
              </a:ext>
            </a:extLst>
          </p:cNvPr>
          <p:cNvSpPr>
            <a:spLocks noGrp="1"/>
          </p:cNvSpPr>
          <p:nvPr>
            <p:ph type="title"/>
          </p:nvPr>
        </p:nvSpPr>
        <p:spPr>
          <a:xfrm>
            <a:off x="838201" y="365125"/>
            <a:ext cx="5251316" cy="1807305"/>
          </a:xfrm>
        </p:spPr>
        <p:txBody>
          <a:bodyPr>
            <a:normAutofit/>
          </a:bodyPr>
          <a:lstStyle/>
          <a:p>
            <a:r>
              <a:rPr lang="tr-TR" dirty="0" err="1">
                <a:cs typeface="Calibri Light"/>
              </a:rPr>
              <a:t>Limitations</a:t>
            </a:r>
            <a:r>
              <a:rPr lang="tr-TR" dirty="0">
                <a:cs typeface="Calibri Light"/>
              </a:rPr>
              <a:t> of </a:t>
            </a:r>
            <a:r>
              <a:rPr lang="tr-TR" dirty="0" err="1">
                <a:cs typeface="Calibri Light"/>
              </a:rPr>
              <a:t>Blockchain</a:t>
            </a:r>
            <a:endParaRPr lang="tr-TR" dirty="0" err="1"/>
          </a:p>
        </p:txBody>
      </p:sp>
      <p:sp>
        <p:nvSpPr>
          <p:cNvPr id="3" name="İçerik Yer Tutucusu 2">
            <a:extLst>
              <a:ext uri="{FF2B5EF4-FFF2-40B4-BE49-F238E27FC236}">
                <a16:creationId xmlns:a16="http://schemas.microsoft.com/office/drawing/2014/main" id="{E4F3CD67-6C57-56FE-49FC-0F8BC8974382}"/>
              </a:ext>
            </a:extLst>
          </p:cNvPr>
          <p:cNvSpPr>
            <a:spLocks noGrp="1"/>
          </p:cNvSpPr>
          <p:nvPr>
            <p:ph idx="1"/>
          </p:nvPr>
        </p:nvSpPr>
        <p:spPr>
          <a:xfrm>
            <a:off x="838200" y="2333297"/>
            <a:ext cx="5309734" cy="3843666"/>
          </a:xfrm>
        </p:spPr>
        <p:txBody>
          <a:bodyPr vert="horz" lIns="91440" tIns="45720" rIns="91440" bIns="45720" rtlCol="0" anchor="t">
            <a:normAutofit/>
          </a:bodyPr>
          <a:lstStyle/>
          <a:p>
            <a:pPr marL="0" indent="0">
              <a:buNone/>
            </a:pPr>
            <a:r>
              <a:rPr lang="tr-TR" sz="2000" dirty="0">
                <a:cs typeface="Calibri"/>
              </a:rPr>
              <a:t>-</a:t>
            </a:r>
            <a:r>
              <a:rPr lang="tr-TR" sz="2000" dirty="0" err="1">
                <a:cs typeface="Calibri"/>
              </a:rPr>
              <a:t>Energy</a:t>
            </a:r>
            <a:r>
              <a:rPr lang="tr-TR" sz="2000" dirty="0">
                <a:cs typeface="Calibri"/>
              </a:rPr>
              <a:t> </a:t>
            </a:r>
            <a:r>
              <a:rPr lang="tr-TR" sz="2000" dirty="0" err="1">
                <a:cs typeface="Calibri"/>
              </a:rPr>
              <a:t>consumption</a:t>
            </a:r>
          </a:p>
          <a:p>
            <a:pPr marL="0" indent="0">
              <a:buNone/>
            </a:pPr>
            <a:r>
              <a:rPr lang="tr-TR" sz="2000" dirty="0">
                <a:ea typeface="+mn-lt"/>
                <a:cs typeface="+mn-lt"/>
              </a:rPr>
              <a:t>-</a:t>
            </a:r>
            <a:r>
              <a:rPr lang="tr-TR" sz="2000" dirty="0" err="1">
                <a:cs typeface="Calibri"/>
              </a:rPr>
              <a:t>Scalability:Every</a:t>
            </a:r>
            <a:r>
              <a:rPr lang="tr-TR" sz="2000" dirty="0">
                <a:cs typeface="Calibri"/>
              </a:rPr>
              <a:t> </a:t>
            </a:r>
            <a:r>
              <a:rPr lang="tr-TR" sz="2000" dirty="0" err="1">
                <a:cs typeface="Calibri"/>
              </a:rPr>
              <a:t>device</a:t>
            </a:r>
            <a:r>
              <a:rPr lang="tr-TR" sz="2000" dirty="0">
                <a:cs typeface="Calibri"/>
              </a:rPr>
              <a:t> in network </a:t>
            </a:r>
            <a:r>
              <a:rPr lang="tr-TR" sz="2000" dirty="0" err="1">
                <a:cs typeface="Calibri"/>
              </a:rPr>
              <a:t>must</a:t>
            </a:r>
            <a:r>
              <a:rPr lang="tr-TR" sz="2000" dirty="0">
                <a:cs typeface="Calibri"/>
              </a:rPr>
              <a:t> </a:t>
            </a:r>
            <a:r>
              <a:rPr lang="tr-TR" sz="2000" dirty="0" err="1">
                <a:cs typeface="Calibri"/>
              </a:rPr>
              <a:t>have</a:t>
            </a:r>
            <a:r>
              <a:rPr lang="tr-TR" sz="2000" dirty="0">
                <a:cs typeface="Calibri"/>
              </a:rPr>
              <a:t> </a:t>
            </a:r>
            <a:r>
              <a:rPr lang="tr-TR" sz="2000" dirty="0" err="1">
                <a:cs typeface="Calibri"/>
              </a:rPr>
              <a:t>copy</a:t>
            </a:r>
            <a:r>
              <a:rPr lang="tr-TR" sz="2000" dirty="0">
                <a:cs typeface="Calibri"/>
              </a:rPr>
              <a:t> of </a:t>
            </a:r>
            <a:r>
              <a:rPr lang="tr-TR" sz="2000" dirty="0" err="1">
                <a:cs typeface="Calibri"/>
              </a:rPr>
              <a:t>every</a:t>
            </a:r>
            <a:r>
              <a:rPr lang="tr-TR" sz="2000" dirty="0">
                <a:cs typeface="Calibri"/>
              </a:rPr>
              <a:t> </a:t>
            </a:r>
            <a:r>
              <a:rPr lang="tr-TR" sz="2000" dirty="0" err="1">
                <a:cs typeface="Calibri"/>
              </a:rPr>
              <a:t>transaction</a:t>
            </a:r>
            <a:r>
              <a:rPr lang="tr-TR" sz="2000" dirty="0">
                <a:cs typeface="Calibri"/>
              </a:rPr>
              <a:t> = </a:t>
            </a:r>
            <a:r>
              <a:rPr lang="tr-TR" sz="2000" dirty="0" err="1">
                <a:cs typeface="Calibri"/>
              </a:rPr>
              <a:t>massive</a:t>
            </a:r>
            <a:r>
              <a:rPr lang="tr-TR" sz="2000" dirty="0">
                <a:cs typeface="Calibri"/>
              </a:rPr>
              <a:t> </a:t>
            </a:r>
            <a:r>
              <a:rPr lang="tr-TR" sz="2000" dirty="0" err="1">
                <a:cs typeface="Calibri"/>
              </a:rPr>
              <a:t>storage</a:t>
            </a:r>
            <a:endParaRPr lang="tr-TR" sz="2000" dirty="0">
              <a:cs typeface="Calibri"/>
            </a:endParaRPr>
          </a:p>
          <a:p>
            <a:pPr marL="0" indent="0">
              <a:buNone/>
            </a:pPr>
            <a:r>
              <a:rPr lang="tr-TR" sz="2000" dirty="0">
                <a:ea typeface="+mn-lt"/>
                <a:cs typeface="+mn-lt"/>
              </a:rPr>
              <a:t>-</a:t>
            </a:r>
            <a:r>
              <a:rPr lang="tr-TR" sz="2000" dirty="0" err="1">
                <a:cs typeface="Calibri"/>
              </a:rPr>
              <a:t>Regulation</a:t>
            </a:r>
            <a:r>
              <a:rPr lang="tr-TR" sz="2000" dirty="0">
                <a:cs typeface="Calibri"/>
              </a:rPr>
              <a:t>: </a:t>
            </a:r>
            <a:r>
              <a:rPr lang="tr-TR" sz="2000" dirty="0" err="1">
                <a:cs typeface="Calibri"/>
              </a:rPr>
              <a:t>Decentralization</a:t>
            </a:r>
            <a:r>
              <a:rPr lang="tr-TR" sz="2000" dirty="0">
                <a:cs typeface="Calibri"/>
              </a:rPr>
              <a:t> of </a:t>
            </a:r>
            <a:r>
              <a:rPr lang="tr-TR" sz="2000" dirty="0" err="1">
                <a:cs typeface="Calibri"/>
              </a:rPr>
              <a:t>authority</a:t>
            </a:r>
            <a:r>
              <a:rPr lang="tr-TR" sz="2000" dirty="0">
                <a:cs typeface="Calibri"/>
              </a:rPr>
              <a:t> </a:t>
            </a:r>
            <a:endParaRPr lang="tr-TR" sz="2000">
              <a:cs typeface="Calibri"/>
            </a:endParaRPr>
          </a:p>
          <a:p>
            <a:pPr marL="0" indent="0">
              <a:buNone/>
            </a:pPr>
            <a:r>
              <a:rPr lang="tr-TR" sz="2000" dirty="0">
                <a:ea typeface="+mn-lt"/>
                <a:cs typeface="+mn-lt"/>
              </a:rPr>
              <a:t>-&gt;</a:t>
            </a:r>
            <a:r>
              <a:rPr lang="tr-TR" sz="2000" dirty="0">
                <a:cs typeface="Calibri"/>
              </a:rPr>
              <a:t> No </a:t>
            </a:r>
            <a:r>
              <a:rPr lang="tr-TR" sz="2000" dirty="0" err="1">
                <a:cs typeface="Calibri"/>
              </a:rPr>
              <a:t>moderators</a:t>
            </a:r>
            <a:r>
              <a:rPr lang="tr-TR" sz="2000" dirty="0">
                <a:cs typeface="Calibri"/>
              </a:rPr>
              <a:t> , </a:t>
            </a:r>
            <a:r>
              <a:rPr lang="tr-TR" sz="2000" dirty="0" err="1">
                <a:cs typeface="Calibri"/>
              </a:rPr>
              <a:t>laws</a:t>
            </a:r>
            <a:r>
              <a:rPr lang="tr-TR" sz="2000" dirty="0">
                <a:cs typeface="Calibri"/>
              </a:rPr>
              <a:t> </a:t>
            </a:r>
            <a:r>
              <a:rPr lang="tr-TR" sz="2000" dirty="0" err="1">
                <a:cs typeface="Calibri"/>
              </a:rPr>
              <a:t>or</a:t>
            </a:r>
            <a:r>
              <a:rPr lang="tr-TR" sz="2000" dirty="0">
                <a:cs typeface="Calibri"/>
              </a:rPr>
              <a:t> </a:t>
            </a:r>
            <a:r>
              <a:rPr lang="tr-TR" sz="2000" dirty="0" err="1">
                <a:cs typeface="Calibri"/>
              </a:rPr>
              <a:t>leaders</a:t>
            </a:r>
            <a:r>
              <a:rPr lang="tr-TR" sz="2000" dirty="0">
                <a:cs typeface="Calibri"/>
              </a:rPr>
              <a:t>.</a:t>
            </a:r>
          </a:p>
          <a:p>
            <a:pPr marL="0" indent="0">
              <a:buNone/>
            </a:pPr>
            <a:r>
              <a:rPr lang="tr-TR" sz="2000" dirty="0">
                <a:ea typeface="+mn-lt"/>
                <a:cs typeface="+mn-lt"/>
              </a:rPr>
              <a:t>-</a:t>
            </a:r>
            <a:r>
              <a:rPr lang="tr-TR" sz="2000" dirty="0" err="1">
                <a:cs typeface="Calibri"/>
              </a:rPr>
              <a:t>Cost:Any</a:t>
            </a:r>
            <a:r>
              <a:rPr lang="tr-TR" sz="2000" dirty="0">
                <a:cs typeface="Calibri"/>
              </a:rPr>
              <a:t> </a:t>
            </a:r>
            <a:r>
              <a:rPr lang="tr-TR" sz="2000" dirty="0" err="1">
                <a:cs typeface="Calibri"/>
              </a:rPr>
              <a:t>transaction</a:t>
            </a:r>
            <a:r>
              <a:rPr lang="tr-TR" sz="2000" dirty="0">
                <a:cs typeface="Calibri"/>
              </a:rPr>
              <a:t> on </a:t>
            </a:r>
            <a:r>
              <a:rPr lang="tr-TR" sz="2000" dirty="0" err="1">
                <a:cs typeface="Calibri"/>
              </a:rPr>
              <a:t>blockchain</a:t>
            </a:r>
            <a:r>
              <a:rPr lang="tr-TR" sz="2000" dirty="0">
                <a:cs typeface="Calibri"/>
              </a:rPr>
              <a:t> has </a:t>
            </a:r>
            <a:r>
              <a:rPr lang="tr-TR" sz="2000" dirty="0" err="1">
                <a:cs typeface="Calibri"/>
              </a:rPr>
              <a:t>cost</a:t>
            </a:r>
            <a:r>
              <a:rPr lang="tr-TR" sz="2000" dirty="0">
                <a:cs typeface="Calibri"/>
              </a:rPr>
              <a:t>.</a:t>
            </a:r>
          </a:p>
          <a:p>
            <a:pPr marL="0" indent="0">
              <a:buNone/>
            </a:pPr>
            <a:r>
              <a:rPr lang="tr-TR" sz="2000" dirty="0">
                <a:ea typeface="+mn-lt"/>
                <a:cs typeface="+mn-lt"/>
              </a:rPr>
              <a:t>-</a:t>
            </a:r>
            <a:r>
              <a:rPr lang="tr-TR" sz="2000" dirty="0" err="1">
                <a:cs typeface="Calibri"/>
              </a:rPr>
              <a:t>It</a:t>
            </a:r>
            <a:r>
              <a:rPr lang="tr-TR" sz="2000" dirty="0">
                <a:cs typeface="Calibri"/>
              </a:rPr>
              <a:t> is </a:t>
            </a:r>
            <a:r>
              <a:rPr lang="tr-TR" sz="2000" dirty="0" err="1">
                <a:cs typeface="Calibri"/>
              </a:rPr>
              <a:t>complex</a:t>
            </a:r>
            <a:r>
              <a:rPr lang="tr-TR" sz="2000" dirty="0">
                <a:cs typeface="Calibri"/>
              </a:rPr>
              <a:t> </a:t>
            </a:r>
            <a:r>
              <a:rPr lang="tr-TR" sz="2000" dirty="0" err="1">
                <a:cs typeface="Calibri"/>
              </a:rPr>
              <a:t>to</a:t>
            </a:r>
            <a:r>
              <a:rPr lang="tr-TR" sz="2000" dirty="0">
                <a:cs typeface="Calibri"/>
              </a:rPr>
              <a:t> </a:t>
            </a:r>
            <a:r>
              <a:rPr lang="tr-TR" sz="2000" dirty="0" err="1">
                <a:cs typeface="Calibri"/>
              </a:rPr>
              <a:t>understand</a:t>
            </a:r>
            <a:r>
              <a:rPr lang="tr-TR" sz="2000" dirty="0">
                <a:cs typeface="Calibri"/>
              </a:rPr>
              <a:t> </a:t>
            </a:r>
            <a:r>
              <a:rPr lang="tr-TR" sz="2000" dirty="0" err="1">
                <a:cs typeface="Calibri"/>
              </a:rPr>
              <a:t>and</a:t>
            </a:r>
            <a:r>
              <a:rPr lang="tr-TR" sz="2000" dirty="0">
                <a:cs typeface="Calibri"/>
              </a:rPr>
              <a:t> </a:t>
            </a:r>
            <a:r>
              <a:rPr lang="tr-TR" sz="2000" dirty="0" err="1">
                <a:cs typeface="Calibri"/>
              </a:rPr>
              <a:t>adopt</a:t>
            </a:r>
            <a:r>
              <a:rPr lang="tr-TR" sz="2000" dirty="0">
                <a:cs typeface="Calibri"/>
              </a:rPr>
              <a:t> .</a:t>
            </a:r>
          </a:p>
          <a:p>
            <a:endParaRPr lang="tr-TR" sz="2000">
              <a:cs typeface="Calibri"/>
            </a:endParaRPr>
          </a:p>
        </p:txBody>
      </p:sp>
      <p:pic>
        <p:nvPicPr>
          <p:cNvPr id="5" name="Resim 5" descr="metin, kişi, şahıs, adam, insan, dalga içeren bir resim&#10;&#10;Açıklama otomatik olarak oluşturuldu">
            <a:extLst>
              <a:ext uri="{FF2B5EF4-FFF2-40B4-BE49-F238E27FC236}">
                <a16:creationId xmlns:a16="http://schemas.microsoft.com/office/drawing/2014/main" id="{B01F3817-E636-210D-B6B5-CA09CF45FE5B}"/>
              </a:ext>
            </a:extLst>
          </p:cNvPr>
          <p:cNvPicPr>
            <a:picLocks noChangeAspect="1"/>
          </p:cNvPicPr>
          <p:nvPr/>
        </p:nvPicPr>
        <p:blipFill rotWithShape="1">
          <a:blip r:embed="rId2"/>
          <a:srcRect l="30161" r="1093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34070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4" descr="bina, kubbe, mavi içeren bir resim&#10;&#10;Açıklama otomatik olarak oluşturuldu">
            <a:extLst>
              <a:ext uri="{FF2B5EF4-FFF2-40B4-BE49-F238E27FC236}">
                <a16:creationId xmlns:a16="http://schemas.microsoft.com/office/drawing/2014/main" id="{F5A03243-A4AC-B53B-2E8A-493C27169244}"/>
              </a:ext>
            </a:extLst>
          </p:cNvPr>
          <p:cNvPicPr>
            <a:picLocks noChangeAspect="1"/>
          </p:cNvPicPr>
          <p:nvPr/>
        </p:nvPicPr>
        <p:blipFill rotWithShape="1">
          <a:blip r:embed="rId2"/>
          <a:srcRect b="6250"/>
          <a:stretch/>
        </p:blipFill>
        <p:spPr>
          <a:xfrm>
            <a:off x="1" y="1"/>
            <a:ext cx="1219200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25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25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İçerik Yer Tutucusu 2">
            <a:extLst>
              <a:ext uri="{FF2B5EF4-FFF2-40B4-BE49-F238E27FC236}">
                <a16:creationId xmlns:a16="http://schemas.microsoft.com/office/drawing/2014/main" id="{512F4F64-0BD6-BCCD-34FB-862BB8CE3D40}"/>
              </a:ext>
            </a:extLst>
          </p:cNvPr>
          <p:cNvSpPr>
            <a:spLocks noGrp="1"/>
          </p:cNvSpPr>
          <p:nvPr>
            <p:ph idx="1"/>
          </p:nvPr>
        </p:nvSpPr>
        <p:spPr>
          <a:xfrm>
            <a:off x="6651086" y="2279928"/>
            <a:ext cx="4458446" cy="3132654"/>
          </a:xfrm>
        </p:spPr>
        <p:txBody>
          <a:bodyPr vert="horz" lIns="91440" tIns="45720" rIns="91440" bIns="45720" rtlCol="0" anchor="ctr">
            <a:noAutofit/>
          </a:bodyPr>
          <a:lstStyle/>
          <a:p>
            <a:r>
              <a:rPr lang="tr-TR" sz="2000" err="1">
                <a:ea typeface="+mn-lt"/>
                <a:cs typeface="+mn-lt"/>
              </a:rPr>
              <a:t>Blockchain</a:t>
            </a:r>
            <a:r>
              <a:rPr lang="tr-TR" sz="2000" dirty="0">
                <a:ea typeface="+mn-lt"/>
                <a:cs typeface="+mn-lt"/>
              </a:rPr>
              <a:t> can be </a:t>
            </a:r>
            <a:r>
              <a:rPr lang="tr-TR" sz="2000" err="1">
                <a:ea typeface="+mn-lt"/>
                <a:cs typeface="+mn-lt"/>
              </a:rPr>
              <a:t>used</a:t>
            </a:r>
            <a:r>
              <a:rPr lang="tr-TR" sz="2000" dirty="0">
                <a:ea typeface="+mn-lt"/>
                <a:cs typeface="+mn-lt"/>
              </a:rPr>
              <a:t> in </a:t>
            </a:r>
            <a:r>
              <a:rPr lang="tr-TR" sz="2000" err="1">
                <a:ea typeface="+mn-lt"/>
                <a:cs typeface="+mn-lt"/>
              </a:rPr>
              <a:t>various</a:t>
            </a:r>
            <a:r>
              <a:rPr lang="tr-TR" sz="2000" dirty="0">
                <a:ea typeface="+mn-lt"/>
                <a:cs typeface="+mn-lt"/>
              </a:rPr>
              <a:t> </a:t>
            </a:r>
            <a:r>
              <a:rPr lang="tr-TR" sz="2000" err="1">
                <a:ea typeface="+mn-lt"/>
                <a:cs typeface="+mn-lt"/>
              </a:rPr>
              <a:t>industries</a:t>
            </a:r>
            <a:r>
              <a:rPr lang="tr-TR" sz="2000" dirty="0">
                <a:ea typeface="+mn-lt"/>
                <a:cs typeface="+mn-lt"/>
              </a:rPr>
              <a:t> </a:t>
            </a:r>
            <a:r>
              <a:rPr lang="tr-TR" sz="2000" err="1">
                <a:ea typeface="+mn-lt"/>
                <a:cs typeface="+mn-lt"/>
              </a:rPr>
              <a:t>where</a:t>
            </a:r>
            <a:r>
              <a:rPr lang="tr-TR" sz="2000" dirty="0">
                <a:ea typeface="+mn-lt"/>
                <a:cs typeface="+mn-lt"/>
              </a:rPr>
              <a:t> </a:t>
            </a:r>
            <a:r>
              <a:rPr lang="tr-TR" sz="2000" err="1">
                <a:ea typeface="+mn-lt"/>
                <a:cs typeface="+mn-lt"/>
              </a:rPr>
              <a:t>security</a:t>
            </a:r>
            <a:r>
              <a:rPr lang="tr-TR" sz="2000" dirty="0">
                <a:ea typeface="+mn-lt"/>
                <a:cs typeface="+mn-lt"/>
              </a:rPr>
              <a:t>, </a:t>
            </a:r>
            <a:r>
              <a:rPr lang="tr-TR" sz="2000" err="1">
                <a:ea typeface="+mn-lt"/>
                <a:cs typeface="+mn-lt"/>
              </a:rPr>
              <a:t>transparency</a:t>
            </a:r>
            <a:r>
              <a:rPr lang="tr-TR" sz="2000" dirty="0">
                <a:ea typeface="+mn-lt"/>
                <a:cs typeface="+mn-lt"/>
              </a:rPr>
              <a:t>, </a:t>
            </a:r>
            <a:r>
              <a:rPr lang="tr-TR" sz="2000" err="1">
                <a:ea typeface="+mn-lt"/>
                <a:cs typeface="+mn-lt"/>
              </a:rPr>
              <a:t>and</a:t>
            </a:r>
            <a:r>
              <a:rPr lang="tr-TR" sz="2000" dirty="0">
                <a:ea typeface="+mn-lt"/>
                <a:cs typeface="+mn-lt"/>
              </a:rPr>
              <a:t> </a:t>
            </a:r>
            <a:r>
              <a:rPr lang="tr-TR" sz="2000" err="1">
                <a:ea typeface="+mn-lt"/>
                <a:cs typeface="+mn-lt"/>
              </a:rPr>
              <a:t>decentralization</a:t>
            </a:r>
            <a:r>
              <a:rPr lang="tr-TR" sz="2000" dirty="0">
                <a:ea typeface="+mn-lt"/>
                <a:cs typeface="+mn-lt"/>
              </a:rPr>
              <a:t> </a:t>
            </a:r>
            <a:r>
              <a:rPr lang="tr-TR" sz="2000" err="1">
                <a:ea typeface="+mn-lt"/>
                <a:cs typeface="+mn-lt"/>
              </a:rPr>
              <a:t>are</a:t>
            </a:r>
            <a:r>
              <a:rPr lang="tr-TR" sz="2000" dirty="0">
                <a:ea typeface="+mn-lt"/>
                <a:cs typeface="+mn-lt"/>
              </a:rPr>
              <a:t> </a:t>
            </a:r>
            <a:r>
              <a:rPr lang="tr-TR" sz="2000" err="1">
                <a:ea typeface="+mn-lt"/>
                <a:cs typeface="+mn-lt"/>
              </a:rPr>
              <a:t>crucial</a:t>
            </a:r>
            <a:r>
              <a:rPr lang="tr-TR" sz="2000" dirty="0">
                <a:ea typeface="+mn-lt"/>
                <a:cs typeface="+mn-lt"/>
              </a:rPr>
              <a:t>. </a:t>
            </a:r>
            <a:r>
              <a:rPr lang="tr-TR" sz="2000" err="1">
                <a:ea typeface="+mn-lt"/>
                <a:cs typeface="+mn-lt"/>
              </a:rPr>
              <a:t>For</a:t>
            </a:r>
            <a:r>
              <a:rPr lang="tr-TR" sz="2000" dirty="0">
                <a:ea typeface="+mn-lt"/>
                <a:cs typeface="+mn-lt"/>
              </a:rPr>
              <a:t> </a:t>
            </a:r>
            <a:r>
              <a:rPr lang="tr-TR" sz="2000" err="1">
                <a:ea typeface="+mn-lt"/>
                <a:cs typeface="+mn-lt"/>
              </a:rPr>
              <a:t>example</a:t>
            </a:r>
            <a:r>
              <a:rPr lang="tr-TR" sz="2000" dirty="0">
                <a:ea typeface="+mn-lt"/>
                <a:cs typeface="+mn-lt"/>
              </a:rPr>
              <a:t>, </a:t>
            </a:r>
            <a:r>
              <a:rPr lang="tr-TR" sz="2000" err="1">
                <a:ea typeface="+mn-lt"/>
                <a:cs typeface="+mn-lt"/>
              </a:rPr>
              <a:t>voting</a:t>
            </a:r>
            <a:r>
              <a:rPr lang="tr-TR" sz="2000" dirty="0">
                <a:ea typeface="+mn-lt"/>
                <a:cs typeface="+mn-lt"/>
              </a:rPr>
              <a:t> </a:t>
            </a:r>
            <a:r>
              <a:rPr lang="tr-TR" sz="2000" err="1">
                <a:ea typeface="+mn-lt"/>
                <a:cs typeface="+mn-lt"/>
              </a:rPr>
              <a:t>systems</a:t>
            </a:r>
            <a:r>
              <a:rPr lang="tr-TR" sz="2000" dirty="0">
                <a:ea typeface="+mn-lt"/>
                <a:cs typeface="+mn-lt"/>
              </a:rPr>
              <a:t> can </a:t>
            </a:r>
            <a:r>
              <a:rPr lang="tr-TR" sz="2000" err="1">
                <a:ea typeface="+mn-lt"/>
                <a:cs typeface="+mn-lt"/>
              </a:rPr>
              <a:t>benefit</a:t>
            </a:r>
            <a:r>
              <a:rPr lang="tr-TR" sz="2000" dirty="0">
                <a:ea typeface="+mn-lt"/>
                <a:cs typeface="+mn-lt"/>
              </a:rPr>
              <a:t> </a:t>
            </a:r>
            <a:r>
              <a:rPr lang="tr-TR" sz="2000" err="1">
                <a:ea typeface="+mn-lt"/>
                <a:cs typeface="+mn-lt"/>
              </a:rPr>
              <a:t>from</a:t>
            </a:r>
            <a:r>
              <a:rPr lang="tr-TR" sz="2000" dirty="0">
                <a:ea typeface="+mn-lt"/>
                <a:cs typeface="+mn-lt"/>
              </a:rPr>
              <a:t> </a:t>
            </a:r>
            <a:r>
              <a:rPr lang="tr-TR" sz="2000" err="1">
                <a:ea typeface="+mn-lt"/>
                <a:cs typeface="+mn-lt"/>
              </a:rPr>
              <a:t>blockchain</a:t>
            </a:r>
            <a:r>
              <a:rPr lang="tr-TR" sz="2000" dirty="0">
                <a:ea typeface="+mn-lt"/>
                <a:cs typeface="+mn-lt"/>
              </a:rPr>
              <a:t> </a:t>
            </a:r>
            <a:r>
              <a:rPr lang="tr-TR" sz="2000" err="1">
                <a:ea typeface="+mn-lt"/>
                <a:cs typeface="+mn-lt"/>
              </a:rPr>
              <a:t>by</a:t>
            </a:r>
            <a:r>
              <a:rPr lang="tr-TR" sz="2000" dirty="0">
                <a:ea typeface="+mn-lt"/>
                <a:cs typeface="+mn-lt"/>
              </a:rPr>
              <a:t> </a:t>
            </a:r>
            <a:r>
              <a:rPr lang="tr-TR" sz="2000" err="1">
                <a:ea typeface="+mn-lt"/>
                <a:cs typeface="+mn-lt"/>
              </a:rPr>
              <a:t>ensuring</a:t>
            </a:r>
            <a:r>
              <a:rPr lang="tr-TR" sz="2000" dirty="0">
                <a:ea typeface="+mn-lt"/>
                <a:cs typeface="+mn-lt"/>
              </a:rPr>
              <a:t> </a:t>
            </a:r>
            <a:r>
              <a:rPr lang="tr-TR" sz="2000" err="1">
                <a:ea typeface="+mn-lt"/>
                <a:cs typeface="+mn-lt"/>
              </a:rPr>
              <a:t>secure</a:t>
            </a:r>
            <a:r>
              <a:rPr lang="tr-TR" sz="2000" dirty="0">
                <a:ea typeface="+mn-lt"/>
                <a:cs typeface="+mn-lt"/>
              </a:rPr>
              <a:t> </a:t>
            </a:r>
            <a:r>
              <a:rPr lang="tr-TR" sz="2000" err="1">
                <a:ea typeface="+mn-lt"/>
                <a:cs typeface="+mn-lt"/>
              </a:rPr>
              <a:t>and</a:t>
            </a:r>
            <a:r>
              <a:rPr lang="tr-TR" sz="2000" dirty="0">
                <a:ea typeface="+mn-lt"/>
                <a:cs typeface="+mn-lt"/>
              </a:rPr>
              <a:t> </a:t>
            </a:r>
            <a:r>
              <a:rPr lang="tr-TR" sz="2000" err="1">
                <a:ea typeface="+mn-lt"/>
                <a:cs typeface="+mn-lt"/>
              </a:rPr>
              <a:t>transparent</a:t>
            </a:r>
            <a:r>
              <a:rPr lang="tr-TR" sz="2000" dirty="0">
                <a:ea typeface="+mn-lt"/>
                <a:cs typeface="+mn-lt"/>
              </a:rPr>
              <a:t> </a:t>
            </a:r>
            <a:r>
              <a:rPr lang="tr-TR" sz="2000" err="1">
                <a:ea typeface="+mn-lt"/>
                <a:cs typeface="+mn-lt"/>
              </a:rPr>
              <a:t>elections</a:t>
            </a:r>
            <a:r>
              <a:rPr lang="tr-TR" sz="2000" dirty="0">
                <a:ea typeface="+mn-lt"/>
                <a:cs typeface="+mn-lt"/>
              </a:rPr>
              <a:t>. </a:t>
            </a:r>
            <a:r>
              <a:rPr lang="tr-TR" sz="2000" err="1">
                <a:ea typeface="+mn-lt"/>
                <a:cs typeface="+mn-lt"/>
              </a:rPr>
              <a:t>Supply</a:t>
            </a:r>
            <a:r>
              <a:rPr lang="tr-TR" sz="2000" dirty="0">
                <a:ea typeface="+mn-lt"/>
                <a:cs typeface="+mn-lt"/>
              </a:rPr>
              <a:t> </a:t>
            </a:r>
            <a:r>
              <a:rPr lang="tr-TR" sz="2000" err="1">
                <a:ea typeface="+mn-lt"/>
                <a:cs typeface="+mn-lt"/>
              </a:rPr>
              <a:t>chain</a:t>
            </a:r>
            <a:r>
              <a:rPr lang="tr-TR" sz="2000" dirty="0">
                <a:ea typeface="+mn-lt"/>
                <a:cs typeface="+mn-lt"/>
              </a:rPr>
              <a:t> </a:t>
            </a:r>
            <a:r>
              <a:rPr lang="tr-TR" sz="2000" err="1">
                <a:ea typeface="+mn-lt"/>
                <a:cs typeface="+mn-lt"/>
              </a:rPr>
              <a:t>management</a:t>
            </a:r>
            <a:r>
              <a:rPr lang="tr-TR" sz="2000" dirty="0">
                <a:ea typeface="+mn-lt"/>
                <a:cs typeface="+mn-lt"/>
              </a:rPr>
              <a:t> can </a:t>
            </a:r>
            <a:r>
              <a:rPr lang="tr-TR" sz="2000" err="1">
                <a:ea typeface="+mn-lt"/>
                <a:cs typeface="+mn-lt"/>
              </a:rPr>
              <a:t>use</a:t>
            </a:r>
            <a:r>
              <a:rPr lang="tr-TR" sz="2000" dirty="0">
                <a:ea typeface="+mn-lt"/>
                <a:cs typeface="+mn-lt"/>
              </a:rPr>
              <a:t> </a:t>
            </a:r>
            <a:r>
              <a:rPr lang="tr-TR" sz="2000" err="1">
                <a:ea typeface="+mn-lt"/>
                <a:cs typeface="+mn-lt"/>
              </a:rPr>
              <a:t>blockchain</a:t>
            </a:r>
            <a:r>
              <a:rPr lang="tr-TR" sz="2000" dirty="0">
                <a:ea typeface="+mn-lt"/>
                <a:cs typeface="+mn-lt"/>
              </a:rPr>
              <a:t> </a:t>
            </a:r>
            <a:r>
              <a:rPr lang="tr-TR" sz="2000" err="1">
                <a:ea typeface="+mn-lt"/>
                <a:cs typeface="+mn-lt"/>
              </a:rPr>
              <a:t>to</a:t>
            </a:r>
            <a:r>
              <a:rPr lang="tr-TR" sz="2000" dirty="0">
                <a:ea typeface="+mn-lt"/>
                <a:cs typeface="+mn-lt"/>
              </a:rPr>
              <a:t> </a:t>
            </a:r>
            <a:r>
              <a:rPr lang="tr-TR" sz="2000" err="1">
                <a:ea typeface="+mn-lt"/>
                <a:cs typeface="+mn-lt"/>
              </a:rPr>
              <a:t>track</a:t>
            </a:r>
            <a:r>
              <a:rPr lang="tr-TR" sz="2000" dirty="0">
                <a:ea typeface="+mn-lt"/>
                <a:cs typeface="+mn-lt"/>
              </a:rPr>
              <a:t> </a:t>
            </a:r>
            <a:r>
              <a:rPr lang="tr-TR" sz="2000" err="1">
                <a:ea typeface="+mn-lt"/>
                <a:cs typeface="+mn-lt"/>
              </a:rPr>
              <a:t>the</a:t>
            </a:r>
            <a:r>
              <a:rPr lang="tr-TR" sz="2000" dirty="0">
                <a:ea typeface="+mn-lt"/>
                <a:cs typeface="+mn-lt"/>
              </a:rPr>
              <a:t> </a:t>
            </a:r>
            <a:r>
              <a:rPr lang="tr-TR" sz="2000" err="1">
                <a:ea typeface="+mn-lt"/>
                <a:cs typeface="+mn-lt"/>
              </a:rPr>
              <a:t>movement</a:t>
            </a:r>
            <a:r>
              <a:rPr lang="tr-TR" sz="2000" dirty="0">
                <a:ea typeface="+mn-lt"/>
                <a:cs typeface="+mn-lt"/>
              </a:rPr>
              <a:t> of </a:t>
            </a:r>
            <a:r>
              <a:rPr lang="tr-TR" sz="2000" err="1">
                <a:ea typeface="+mn-lt"/>
                <a:cs typeface="+mn-lt"/>
              </a:rPr>
              <a:t>goods</a:t>
            </a:r>
            <a:r>
              <a:rPr lang="tr-TR" sz="2000" dirty="0">
                <a:ea typeface="+mn-lt"/>
                <a:cs typeface="+mn-lt"/>
              </a:rPr>
              <a:t> </a:t>
            </a:r>
            <a:r>
              <a:rPr lang="tr-TR" sz="2000" err="1">
                <a:ea typeface="+mn-lt"/>
                <a:cs typeface="+mn-lt"/>
              </a:rPr>
              <a:t>and</a:t>
            </a:r>
            <a:r>
              <a:rPr lang="tr-TR" sz="2000" dirty="0">
                <a:ea typeface="+mn-lt"/>
                <a:cs typeface="+mn-lt"/>
              </a:rPr>
              <a:t> </a:t>
            </a:r>
            <a:r>
              <a:rPr lang="tr-TR" sz="2000" err="1">
                <a:ea typeface="+mn-lt"/>
                <a:cs typeface="+mn-lt"/>
              </a:rPr>
              <a:t>verify</a:t>
            </a:r>
            <a:r>
              <a:rPr lang="tr-TR" sz="2000" dirty="0">
                <a:ea typeface="+mn-lt"/>
                <a:cs typeface="+mn-lt"/>
              </a:rPr>
              <a:t> </a:t>
            </a:r>
            <a:r>
              <a:rPr lang="tr-TR" sz="2000" err="1">
                <a:ea typeface="+mn-lt"/>
                <a:cs typeface="+mn-lt"/>
              </a:rPr>
              <a:t>their</a:t>
            </a:r>
            <a:r>
              <a:rPr lang="tr-TR" sz="2000" dirty="0">
                <a:ea typeface="+mn-lt"/>
                <a:cs typeface="+mn-lt"/>
              </a:rPr>
              <a:t> </a:t>
            </a:r>
            <a:r>
              <a:rPr lang="tr-TR" sz="2000" err="1">
                <a:ea typeface="+mn-lt"/>
                <a:cs typeface="+mn-lt"/>
              </a:rPr>
              <a:t>authenticity</a:t>
            </a:r>
            <a:r>
              <a:rPr lang="tr-TR" sz="2000" dirty="0">
                <a:ea typeface="+mn-lt"/>
                <a:cs typeface="+mn-lt"/>
              </a:rPr>
              <a:t>. </a:t>
            </a:r>
            <a:r>
              <a:rPr lang="tr-TR" sz="2000" err="1">
                <a:ea typeface="+mn-lt"/>
                <a:cs typeface="+mn-lt"/>
              </a:rPr>
              <a:t>Crowdfunding</a:t>
            </a:r>
            <a:r>
              <a:rPr lang="tr-TR" sz="2000" dirty="0">
                <a:ea typeface="+mn-lt"/>
                <a:cs typeface="+mn-lt"/>
              </a:rPr>
              <a:t> can </a:t>
            </a:r>
            <a:r>
              <a:rPr lang="tr-TR" sz="2000" err="1">
                <a:ea typeface="+mn-lt"/>
                <a:cs typeface="+mn-lt"/>
              </a:rPr>
              <a:t>leverage</a:t>
            </a:r>
            <a:r>
              <a:rPr lang="tr-TR" sz="2000" dirty="0">
                <a:ea typeface="+mn-lt"/>
                <a:cs typeface="+mn-lt"/>
              </a:rPr>
              <a:t> </a:t>
            </a:r>
            <a:r>
              <a:rPr lang="tr-TR" sz="2000" err="1">
                <a:ea typeface="+mn-lt"/>
                <a:cs typeface="+mn-lt"/>
              </a:rPr>
              <a:t>blockchain</a:t>
            </a:r>
            <a:r>
              <a:rPr lang="tr-TR" sz="2000" dirty="0">
                <a:ea typeface="+mn-lt"/>
                <a:cs typeface="+mn-lt"/>
              </a:rPr>
              <a:t> </a:t>
            </a:r>
            <a:r>
              <a:rPr lang="tr-TR" sz="2000" err="1">
                <a:ea typeface="+mn-lt"/>
                <a:cs typeface="+mn-lt"/>
              </a:rPr>
              <a:t>to</a:t>
            </a:r>
            <a:r>
              <a:rPr lang="tr-TR" sz="2000" dirty="0">
                <a:ea typeface="+mn-lt"/>
                <a:cs typeface="+mn-lt"/>
              </a:rPr>
              <a:t> </a:t>
            </a:r>
            <a:r>
              <a:rPr lang="tr-TR" sz="2000" err="1">
                <a:ea typeface="+mn-lt"/>
                <a:cs typeface="+mn-lt"/>
              </a:rPr>
              <a:t>provide</a:t>
            </a:r>
            <a:r>
              <a:rPr lang="tr-TR" sz="2000" dirty="0">
                <a:ea typeface="+mn-lt"/>
                <a:cs typeface="+mn-lt"/>
              </a:rPr>
              <a:t> a </a:t>
            </a:r>
            <a:r>
              <a:rPr lang="tr-TR" sz="2000" err="1">
                <a:ea typeface="+mn-lt"/>
                <a:cs typeface="+mn-lt"/>
              </a:rPr>
              <a:t>decentralized</a:t>
            </a:r>
            <a:r>
              <a:rPr lang="tr-TR" sz="2000" dirty="0">
                <a:ea typeface="+mn-lt"/>
                <a:cs typeface="+mn-lt"/>
              </a:rPr>
              <a:t> platform </a:t>
            </a:r>
            <a:r>
              <a:rPr lang="tr-TR" sz="2000" err="1">
                <a:ea typeface="+mn-lt"/>
                <a:cs typeface="+mn-lt"/>
              </a:rPr>
              <a:t>for</a:t>
            </a:r>
            <a:r>
              <a:rPr lang="tr-TR" sz="2000" dirty="0">
                <a:ea typeface="+mn-lt"/>
                <a:cs typeface="+mn-lt"/>
              </a:rPr>
              <a:t> </a:t>
            </a:r>
            <a:r>
              <a:rPr lang="tr-TR" sz="2000" err="1">
                <a:ea typeface="+mn-lt"/>
                <a:cs typeface="+mn-lt"/>
              </a:rPr>
              <a:t>fundraising</a:t>
            </a:r>
            <a:r>
              <a:rPr lang="tr-TR" sz="2000" dirty="0">
                <a:ea typeface="+mn-lt"/>
                <a:cs typeface="+mn-lt"/>
              </a:rPr>
              <a:t> </a:t>
            </a:r>
            <a:r>
              <a:rPr lang="tr-TR" sz="2000" err="1">
                <a:ea typeface="+mn-lt"/>
                <a:cs typeface="+mn-lt"/>
              </a:rPr>
              <a:t>campaigns</a:t>
            </a:r>
            <a:r>
              <a:rPr lang="tr-TR" sz="2000" dirty="0">
                <a:ea typeface="+mn-lt"/>
                <a:cs typeface="+mn-lt"/>
              </a:rPr>
              <a:t>.</a:t>
            </a:r>
            <a:endParaRPr lang="tr-TR" sz="2000" dirty="0"/>
          </a:p>
        </p:txBody>
      </p:sp>
      <p:sp>
        <p:nvSpPr>
          <p:cNvPr id="2" name="Başlık 1">
            <a:extLst>
              <a:ext uri="{FF2B5EF4-FFF2-40B4-BE49-F238E27FC236}">
                <a16:creationId xmlns:a16="http://schemas.microsoft.com/office/drawing/2014/main" id="{930D2B46-A560-7568-13F0-0C4570BB8BC1}"/>
              </a:ext>
            </a:extLst>
          </p:cNvPr>
          <p:cNvSpPr>
            <a:spLocks noGrp="1"/>
          </p:cNvSpPr>
          <p:nvPr>
            <p:ph type="title"/>
          </p:nvPr>
        </p:nvSpPr>
        <p:spPr>
          <a:xfrm>
            <a:off x="6492728" y="711916"/>
            <a:ext cx="4775162" cy="1242924"/>
          </a:xfrm>
        </p:spPr>
        <p:txBody>
          <a:bodyPr>
            <a:normAutofit/>
          </a:bodyPr>
          <a:lstStyle/>
          <a:p>
            <a:pPr algn="ctr"/>
            <a:r>
              <a:rPr lang="tr-TR" sz="3600" dirty="0" err="1">
                <a:cs typeface="Calibri Light"/>
              </a:rPr>
              <a:t>Where</a:t>
            </a:r>
            <a:r>
              <a:rPr lang="tr-TR" sz="3600" dirty="0">
                <a:cs typeface="Calibri Light"/>
              </a:rPr>
              <a:t> </a:t>
            </a:r>
            <a:r>
              <a:rPr lang="tr-TR" sz="3600" dirty="0" err="1">
                <a:cs typeface="Calibri Light"/>
              </a:rPr>
              <a:t>to</a:t>
            </a:r>
            <a:r>
              <a:rPr lang="tr-TR" sz="3600" dirty="0">
                <a:cs typeface="Calibri Light"/>
              </a:rPr>
              <a:t> </a:t>
            </a:r>
            <a:r>
              <a:rPr lang="tr-TR" sz="3600" dirty="0" err="1">
                <a:cs typeface="Calibri Light"/>
              </a:rPr>
              <a:t>Use</a:t>
            </a:r>
            <a:r>
              <a:rPr lang="tr-TR" sz="3600" dirty="0">
                <a:cs typeface="Calibri Light"/>
              </a:rPr>
              <a:t> </a:t>
            </a:r>
            <a:r>
              <a:rPr lang="tr-TR" sz="3600" dirty="0" err="1">
                <a:cs typeface="Calibri Light"/>
              </a:rPr>
              <a:t>Blockchain</a:t>
            </a:r>
            <a:endParaRPr lang="tr-TR" sz="3600" dirty="0"/>
          </a:p>
        </p:txBody>
      </p:sp>
      <p:sp>
        <p:nvSpPr>
          <p:cNvPr id="15"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6434"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009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Başlık 1">
            <a:extLst>
              <a:ext uri="{FF2B5EF4-FFF2-40B4-BE49-F238E27FC236}">
                <a16:creationId xmlns:a16="http://schemas.microsoft.com/office/drawing/2014/main" id="{FA55937E-40CE-43F6-3517-4F1327D428F9}"/>
              </a:ext>
            </a:extLst>
          </p:cNvPr>
          <p:cNvSpPr>
            <a:spLocks noGrp="1"/>
          </p:cNvSpPr>
          <p:nvPr>
            <p:ph type="title"/>
          </p:nvPr>
        </p:nvSpPr>
        <p:spPr>
          <a:xfrm>
            <a:off x="838201" y="3998018"/>
            <a:ext cx="3981854" cy="2216513"/>
          </a:xfrm>
        </p:spPr>
        <p:txBody>
          <a:bodyPr>
            <a:normAutofit/>
          </a:bodyPr>
          <a:lstStyle/>
          <a:p>
            <a:r>
              <a:rPr lang="tr-TR" dirty="0">
                <a:cs typeface="Calibri Light"/>
              </a:rPr>
              <a:t>Proxy </a:t>
            </a:r>
            <a:r>
              <a:rPr lang="tr-TR" dirty="0" err="1">
                <a:cs typeface="Calibri Light"/>
              </a:rPr>
              <a:t>Contracts</a:t>
            </a:r>
            <a:endParaRPr lang="tr-TR" dirty="0" err="1"/>
          </a:p>
        </p:txBody>
      </p:sp>
      <p:sp>
        <p:nvSpPr>
          <p:cNvPr id="24" name="Arc 23">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2" name="Resim 19" descr="diyagram, metin içeren bir resim&#10;&#10;Açıklama otomatik olarak oluşturuldu">
            <a:extLst>
              <a:ext uri="{FF2B5EF4-FFF2-40B4-BE49-F238E27FC236}">
                <a16:creationId xmlns:a16="http://schemas.microsoft.com/office/drawing/2014/main" id="{F16FCA43-D548-E5E0-464F-48F726E21C8B}"/>
              </a:ext>
            </a:extLst>
          </p:cNvPr>
          <p:cNvPicPr>
            <a:picLocks noChangeAspect="1"/>
          </p:cNvPicPr>
          <p:nvPr/>
        </p:nvPicPr>
        <p:blipFill>
          <a:blip r:embed="rId2"/>
          <a:stretch>
            <a:fillRect/>
          </a:stretch>
        </p:blipFill>
        <p:spPr>
          <a:xfrm>
            <a:off x="814800" y="704504"/>
            <a:ext cx="10562399"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İçerik Yer Tutucusu 2">
            <a:extLst>
              <a:ext uri="{FF2B5EF4-FFF2-40B4-BE49-F238E27FC236}">
                <a16:creationId xmlns:a16="http://schemas.microsoft.com/office/drawing/2014/main" id="{647B45B9-1C41-8365-FB8E-65882B97DD88}"/>
              </a:ext>
            </a:extLst>
          </p:cNvPr>
          <p:cNvSpPr>
            <a:spLocks noGrp="1"/>
          </p:cNvSpPr>
          <p:nvPr>
            <p:ph idx="1"/>
          </p:nvPr>
        </p:nvSpPr>
        <p:spPr>
          <a:xfrm>
            <a:off x="4970835" y="3998019"/>
            <a:ext cx="6382966" cy="2216512"/>
          </a:xfrm>
        </p:spPr>
        <p:txBody>
          <a:bodyPr vert="horz" lIns="91440" tIns="45720" rIns="91440" bIns="45720" rtlCol="0">
            <a:normAutofit/>
          </a:bodyPr>
          <a:lstStyle/>
          <a:p>
            <a:r>
              <a:rPr lang="tr-TR" sz="1800">
                <a:ea typeface="+mn-lt"/>
                <a:cs typeface="+mn-lt"/>
              </a:rPr>
              <a:t>Proxy contracts are advanced smart contracts that allow for the upgrading of other contracts on the blockchain. They act as a layer of indirection between the user and the contract they wish to interact with, enabling the contract owner to modify the code of their contract without disrupting the existing interactions and state of the contract. This is particularly useful for contracts that are intended to be long-lived and require updates over time.</a:t>
            </a:r>
            <a:endParaRPr lang="tr-TR" sz="1800"/>
          </a:p>
        </p:txBody>
      </p:sp>
    </p:spTree>
    <p:extLst>
      <p:ext uri="{BB962C8B-B14F-4D97-AF65-F5344CB8AC3E}">
        <p14:creationId xmlns:p14="http://schemas.microsoft.com/office/powerpoint/2010/main" val="1702462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Başlık 1">
            <a:extLst>
              <a:ext uri="{FF2B5EF4-FFF2-40B4-BE49-F238E27FC236}">
                <a16:creationId xmlns:a16="http://schemas.microsoft.com/office/drawing/2014/main" id="{AA15D8F4-3A37-FEA7-0BED-F85ECCB9E62E}"/>
              </a:ext>
            </a:extLst>
          </p:cNvPr>
          <p:cNvSpPr>
            <a:spLocks noGrp="1"/>
          </p:cNvSpPr>
          <p:nvPr>
            <p:ph type="title"/>
          </p:nvPr>
        </p:nvSpPr>
        <p:spPr>
          <a:xfrm>
            <a:off x="6769570" y="530578"/>
            <a:ext cx="4771178" cy="1160110"/>
          </a:xfrm>
        </p:spPr>
        <p:txBody>
          <a:bodyPr>
            <a:normAutofit/>
          </a:bodyPr>
          <a:lstStyle/>
          <a:p>
            <a:r>
              <a:rPr lang="tr-TR" sz="4100">
                <a:cs typeface="Calibri Light"/>
              </a:rPr>
              <a:t>Zero </a:t>
            </a:r>
            <a:r>
              <a:rPr lang="tr-TR" sz="4100" err="1">
                <a:cs typeface="Calibri Light"/>
              </a:rPr>
              <a:t>Knowladge</a:t>
            </a:r>
            <a:r>
              <a:rPr lang="tr-TR" sz="4100">
                <a:cs typeface="Calibri Light"/>
              </a:rPr>
              <a:t> </a:t>
            </a:r>
            <a:r>
              <a:rPr lang="tr-TR" sz="4100" err="1">
                <a:cs typeface="Calibri Light"/>
              </a:rPr>
              <a:t>Proof</a:t>
            </a:r>
            <a:endParaRPr lang="tr-TR" sz="4100" err="1"/>
          </a:p>
        </p:txBody>
      </p:sp>
      <p:pic>
        <p:nvPicPr>
          <p:cNvPr id="4" name="Resim 4">
            <a:extLst>
              <a:ext uri="{FF2B5EF4-FFF2-40B4-BE49-F238E27FC236}">
                <a16:creationId xmlns:a16="http://schemas.microsoft.com/office/drawing/2014/main" id="{1C4D417A-8506-2D49-76AD-AA1827250711}"/>
              </a:ext>
            </a:extLst>
          </p:cNvPr>
          <p:cNvPicPr>
            <a:picLocks noChangeAspect="1"/>
          </p:cNvPicPr>
          <p:nvPr/>
        </p:nvPicPr>
        <p:blipFill>
          <a:blip r:embed="rId2"/>
          <a:stretch>
            <a:fillRect/>
          </a:stretch>
        </p:blipFill>
        <p:spPr>
          <a:xfrm>
            <a:off x="61822" y="2129665"/>
            <a:ext cx="6834798" cy="3190272"/>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18" name="Arc 17">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7DC0E4CA-119A-D4BA-38BA-6DB55B898D10}"/>
              </a:ext>
            </a:extLst>
          </p:cNvPr>
          <p:cNvSpPr>
            <a:spLocks noGrp="1"/>
          </p:cNvSpPr>
          <p:nvPr>
            <p:ph idx="1"/>
          </p:nvPr>
        </p:nvSpPr>
        <p:spPr>
          <a:xfrm>
            <a:off x="6769570" y="1825625"/>
            <a:ext cx="4771178" cy="4388908"/>
          </a:xfrm>
        </p:spPr>
        <p:txBody>
          <a:bodyPr vert="horz" lIns="91440" tIns="45720" rIns="91440" bIns="45720" rtlCol="0">
            <a:normAutofit/>
          </a:bodyPr>
          <a:lstStyle/>
          <a:p>
            <a:r>
              <a:rPr lang="tr-TR" sz="2000">
                <a:ea typeface="+mn-lt"/>
                <a:cs typeface="+mn-lt"/>
              </a:rPr>
              <a:t>Zero-</a:t>
            </a:r>
            <a:r>
              <a:rPr lang="tr-TR" sz="2000" err="1">
                <a:ea typeface="+mn-lt"/>
                <a:cs typeface="+mn-lt"/>
              </a:rPr>
              <a:t>knowledge</a:t>
            </a:r>
            <a:r>
              <a:rPr lang="tr-TR" sz="2000">
                <a:ea typeface="+mn-lt"/>
                <a:cs typeface="+mn-lt"/>
              </a:rPr>
              <a:t> </a:t>
            </a:r>
            <a:r>
              <a:rPr lang="tr-TR" sz="2000" err="1">
                <a:ea typeface="+mn-lt"/>
                <a:cs typeface="+mn-lt"/>
              </a:rPr>
              <a:t>proof</a:t>
            </a:r>
            <a:r>
              <a:rPr lang="tr-TR" sz="2000">
                <a:ea typeface="+mn-lt"/>
                <a:cs typeface="+mn-lt"/>
              </a:rPr>
              <a:t> (ZKP) is a </a:t>
            </a:r>
            <a:r>
              <a:rPr lang="tr-TR" sz="2000" err="1">
                <a:ea typeface="+mn-lt"/>
                <a:cs typeface="+mn-lt"/>
              </a:rPr>
              <a:t>cryptographic</a:t>
            </a:r>
            <a:r>
              <a:rPr lang="tr-TR" sz="2000">
                <a:ea typeface="+mn-lt"/>
                <a:cs typeface="+mn-lt"/>
              </a:rPr>
              <a:t> </a:t>
            </a:r>
            <a:r>
              <a:rPr lang="tr-TR" sz="2000" err="1">
                <a:ea typeface="+mn-lt"/>
                <a:cs typeface="+mn-lt"/>
              </a:rPr>
              <a:t>method</a:t>
            </a:r>
            <a:r>
              <a:rPr lang="tr-TR" sz="2000">
                <a:ea typeface="+mn-lt"/>
                <a:cs typeface="+mn-lt"/>
              </a:rPr>
              <a:t> </a:t>
            </a:r>
            <a:r>
              <a:rPr lang="tr-TR" sz="2000" err="1">
                <a:ea typeface="+mn-lt"/>
                <a:cs typeface="+mn-lt"/>
              </a:rPr>
              <a:t>that</a:t>
            </a:r>
            <a:r>
              <a:rPr lang="tr-TR" sz="2000">
                <a:ea typeface="+mn-lt"/>
                <a:cs typeface="+mn-lt"/>
              </a:rPr>
              <a:t> </a:t>
            </a:r>
            <a:r>
              <a:rPr lang="tr-TR" sz="2000" err="1">
                <a:ea typeface="+mn-lt"/>
                <a:cs typeface="+mn-lt"/>
              </a:rPr>
              <a:t>allows</a:t>
            </a:r>
            <a:r>
              <a:rPr lang="tr-TR" sz="2000">
                <a:ea typeface="+mn-lt"/>
                <a:cs typeface="+mn-lt"/>
              </a:rPr>
              <a:t> a </a:t>
            </a:r>
            <a:r>
              <a:rPr lang="tr-TR" sz="2000" err="1">
                <a:ea typeface="+mn-lt"/>
                <a:cs typeface="+mn-lt"/>
              </a:rPr>
              <a:t>prover</a:t>
            </a:r>
            <a:r>
              <a:rPr lang="tr-TR" sz="2000">
                <a:ea typeface="+mn-lt"/>
                <a:cs typeface="+mn-lt"/>
              </a:rPr>
              <a:t> </a:t>
            </a:r>
            <a:r>
              <a:rPr lang="tr-TR" sz="2000" err="1">
                <a:ea typeface="+mn-lt"/>
                <a:cs typeface="+mn-lt"/>
              </a:rPr>
              <a:t>to</a:t>
            </a:r>
            <a:r>
              <a:rPr lang="tr-TR" sz="2000">
                <a:ea typeface="+mn-lt"/>
                <a:cs typeface="+mn-lt"/>
              </a:rPr>
              <a:t> </a:t>
            </a:r>
            <a:r>
              <a:rPr lang="tr-TR" sz="2000" err="1">
                <a:ea typeface="+mn-lt"/>
                <a:cs typeface="+mn-lt"/>
              </a:rPr>
              <a:t>convince</a:t>
            </a:r>
            <a:r>
              <a:rPr lang="tr-TR" sz="2000">
                <a:ea typeface="+mn-lt"/>
                <a:cs typeface="+mn-lt"/>
              </a:rPr>
              <a:t> a </a:t>
            </a:r>
            <a:r>
              <a:rPr lang="tr-TR" sz="2000" err="1">
                <a:ea typeface="+mn-lt"/>
                <a:cs typeface="+mn-lt"/>
              </a:rPr>
              <a:t>verifier</a:t>
            </a:r>
            <a:r>
              <a:rPr lang="tr-TR" sz="2000">
                <a:ea typeface="+mn-lt"/>
                <a:cs typeface="+mn-lt"/>
              </a:rPr>
              <a:t> </a:t>
            </a:r>
            <a:r>
              <a:rPr lang="tr-TR" sz="2000" err="1">
                <a:ea typeface="+mn-lt"/>
                <a:cs typeface="+mn-lt"/>
              </a:rPr>
              <a:t>that</a:t>
            </a:r>
            <a:r>
              <a:rPr lang="tr-TR" sz="2000">
                <a:ea typeface="+mn-lt"/>
                <a:cs typeface="+mn-lt"/>
              </a:rPr>
              <a:t> a </a:t>
            </a:r>
            <a:r>
              <a:rPr lang="tr-TR" sz="2000" err="1">
                <a:ea typeface="+mn-lt"/>
                <a:cs typeface="+mn-lt"/>
              </a:rPr>
              <a:t>statement</a:t>
            </a:r>
            <a:r>
              <a:rPr lang="tr-TR" sz="2000">
                <a:ea typeface="+mn-lt"/>
                <a:cs typeface="+mn-lt"/>
              </a:rPr>
              <a:t> is </a:t>
            </a:r>
            <a:r>
              <a:rPr lang="tr-TR" sz="2000" err="1">
                <a:ea typeface="+mn-lt"/>
                <a:cs typeface="+mn-lt"/>
              </a:rPr>
              <a:t>true</a:t>
            </a:r>
            <a:r>
              <a:rPr lang="tr-TR" sz="2000">
                <a:ea typeface="+mn-lt"/>
                <a:cs typeface="+mn-lt"/>
              </a:rPr>
              <a:t> </a:t>
            </a:r>
            <a:r>
              <a:rPr lang="tr-TR" sz="2000" err="1">
                <a:ea typeface="+mn-lt"/>
                <a:cs typeface="+mn-lt"/>
              </a:rPr>
              <a:t>without</a:t>
            </a:r>
            <a:r>
              <a:rPr lang="tr-TR" sz="2000">
                <a:ea typeface="+mn-lt"/>
                <a:cs typeface="+mn-lt"/>
              </a:rPr>
              <a:t> </a:t>
            </a:r>
            <a:r>
              <a:rPr lang="tr-TR" sz="2000" err="1">
                <a:ea typeface="+mn-lt"/>
                <a:cs typeface="+mn-lt"/>
              </a:rPr>
              <a:t>revealing</a:t>
            </a:r>
            <a:r>
              <a:rPr lang="tr-TR" sz="2000">
                <a:ea typeface="+mn-lt"/>
                <a:cs typeface="+mn-lt"/>
              </a:rPr>
              <a:t> </a:t>
            </a:r>
            <a:r>
              <a:rPr lang="tr-TR" sz="2000" err="1">
                <a:ea typeface="+mn-lt"/>
                <a:cs typeface="+mn-lt"/>
              </a:rPr>
              <a:t>any</a:t>
            </a:r>
            <a:r>
              <a:rPr lang="tr-TR" sz="2000">
                <a:ea typeface="+mn-lt"/>
                <a:cs typeface="+mn-lt"/>
              </a:rPr>
              <a:t> </a:t>
            </a:r>
            <a:r>
              <a:rPr lang="tr-TR" sz="2000" err="1">
                <a:ea typeface="+mn-lt"/>
                <a:cs typeface="+mn-lt"/>
              </a:rPr>
              <a:t>information</a:t>
            </a:r>
            <a:r>
              <a:rPr lang="tr-TR" sz="2000">
                <a:ea typeface="+mn-lt"/>
                <a:cs typeface="+mn-lt"/>
              </a:rPr>
              <a:t> </a:t>
            </a:r>
            <a:r>
              <a:rPr lang="tr-TR" sz="2000" err="1">
                <a:ea typeface="+mn-lt"/>
                <a:cs typeface="+mn-lt"/>
              </a:rPr>
              <a:t>beyond</a:t>
            </a:r>
            <a:r>
              <a:rPr lang="tr-TR" sz="2000">
                <a:ea typeface="+mn-lt"/>
                <a:cs typeface="+mn-lt"/>
              </a:rPr>
              <a:t> </a:t>
            </a:r>
            <a:r>
              <a:rPr lang="tr-TR" sz="2000" err="1">
                <a:ea typeface="+mn-lt"/>
                <a:cs typeface="+mn-lt"/>
              </a:rPr>
              <a:t>the</a:t>
            </a:r>
            <a:r>
              <a:rPr lang="tr-TR" sz="2000">
                <a:ea typeface="+mn-lt"/>
                <a:cs typeface="+mn-lt"/>
              </a:rPr>
              <a:t> </a:t>
            </a:r>
            <a:r>
              <a:rPr lang="tr-TR" sz="2000" err="1">
                <a:ea typeface="+mn-lt"/>
                <a:cs typeface="+mn-lt"/>
              </a:rPr>
              <a:t>statement's</a:t>
            </a:r>
            <a:r>
              <a:rPr lang="tr-TR" sz="2000">
                <a:ea typeface="+mn-lt"/>
                <a:cs typeface="+mn-lt"/>
              </a:rPr>
              <a:t> </a:t>
            </a:r>
            <a:r>
              <a:rPr lang="tr-TR" sz="2000" err="1">
                <a:ea typeface="+mn-lt"/>
                <a:cs typeface="+mn-lt"/>
              </a:rPr>
              <a:t>validity</a:t>
            </a:r>
            <a:r>
              <a:rPr lang="tr-TR" sz="2000">
                <a:ea typeface="+mn-lt"/>
                <a:cs typeface="+mn-lt"/>
              </a:rPr>
              <a:t>. </a:t>
            </a:r>
            <a:r>
              <a:rPr lang="tr-TR" sz="2000" err="1">
                <a:ea typeface="+mn-lt"/>
                <a:cs typeface="+mn-lt"/>
              </a:rPr>
              <a:t>This</a:t>
            </a:r>
            <a:r>
              <a:rPr lang="tr-TR" sz="2000">
                <a:ea typeface="+mn-lt"/>
                <a:cs typeface="+mn-lt"/>
              </a:rPr>
              <a:t> </a:t>
            </a:r>
            <a:r>
              <a:rPr lang="tr-TR" sz="2000" err="1">
                <a:ea typeface="+mn-lt"/>
                <a:cs typeface="+mn-lt"/>
              </a:rPr>
              <a:t>technology</a:t>
            </a:r>
            <a:r>
              <a:rPr lang="tr-TR" sz="2000">
                <a:ea typeface="+mn-lt"/>
                <a:cs typeface="+mn-lt"/>
              </a:rPr>
              <a:t> has </a:t>
            </a:r>
            <a:r>
              <a:rPr lang="tr-TR" sz="2000" err="1">
                <a:ea typeface="+mn-lt"/>
                <a:cs typeface="+mn-lt"/>
              </a:rPr>
              <a:t>been</a:t>
            </a:r>
            <a:r>
              <a:rPr lang="tr-TR" sz="2000">
                <a:ea typeface="+mn-lt"/>
                <a:cs typeface="+mn-lt"/>
              </a:rPr>
              <a:t> </a:t>
            </a:r>
            <a:r>
              <a:rPr lang="tr-TR" sz="2000" err="1">
                <a:ea typeface="+mn-lt"/>
                <a:cs typeface="+mn-lt"/>
              </a:rPr>
              <a:t>widely</a:t>
            </a:r>
            <a:r>
              <a:rPr lang="tr-TR" sz="2000">
                <a:ea typeface="+mn-lt"/>
                <a:cs typeface="+mn-lt"/>
              </a:rPr>
              <a:t> </a:t>
            </a:r>
            <a:r>
              <a:rPr lang="tr-TR" sz="2000" err="1">
                <a:ea typeface="+mn-lt"/>
                <a:cs typeface="+mn-lt"/>
              </a:rPr>
              <a:t>used</a:t>
            </a:r>
            <a:r>
              <a:rPr lang="tr-TR" sz="2000">
                <a:ea typeface="+mn-lt"/>
                <a:cs typeface="+mn-lt"/>
              </a:rPr>
              <a:t> in </a:t>
            </a:r>
            <a:r>
              <a:rPr lang="tr-TR" sz="2000" err="1">
                <a:ea typeface="+mn-lt"/>
                <a:cs typeface="+mn-lt"/>
              </a:rPr>
              <a:t>blockchain</a:t>
            </a:r>
            <a:r>
              <a:rPr lang="tr-TR" sz="2000">
                <a:ea typeface="+mn-lt"/>
                <a:cs typeface="+mn-lt"/>
              </a:rPr>
              <a:t> </a:t>
            </a:r>
            <a:r>
              <a:rPr lang="tr-TR" sz="2000" err="1">
                <a:ea typeface="+mn-lt"/>
                <a:cs typeface="+mn-lt"/>
              </a:rPr>
              <a:t>applications</a:t>
            </a:r>
            <a:r>
              <a:rPr lang="tr-TR" sz="2000">
                <a:ea typeface="+mn-lt"/>
                <a:cs typeface="+mn-lt"/>
              </a:rPr>
              <a:t> </a:t>
            </a:r>
            <a:r>
              <a:rPr lang="tr-TR" sz="2000" err="1">
                <a:ea typeface="+mn-lt"/>
                <a:cs typeface="+mn-lt"/>
              </a:rPr>
              <a:t>to</a:t>
            </a:r>
            <a:r>
              <a:rPr lang="tr-TR" sz="2000">
                <a:ea typeface="+mn-lt"/>
                <a:cs typeface="+mn-lt"/>
              </a:rPr>
              <a:t> </a:t>
            </a:r>
            <a:r>
              <a:rPr lang="tr-TR" sz="2000" err="1">
                <a:ea typeface="+mn-lt"/>
                <a:cs typeface="+mn-lt"/>
              </a:rPr>
              <a:t>enhance</a:t>
            </a:r>
            <a:r>
              <a:rPr lang="tr-TR" sz="2000">
                <a:ea typeface="+mn-lt"/>
                <a:cs typeface="+mn-lt"/>
              </a:rPr>
              <a:t> </a:t>
            </a:r>
            <a:r>
              <a:rPr lang="tr-TR" sz="2000" err="1">
                <a:ea typeface="+mn-lt"/>
                <a:cs typeface="+mn-lt"/>
              </a:rPr>
              <a:t>privacy</a:t>
            </a:r>
            <a:r>
              <a:rPr lang="tr-TR" sz="2000">
                <a:ea typeface="+mn-lt"/>
                <a:cs typeface="+mn-lt"/>
              </a:rPr>
              <a:t> </a:t>
            </a:r>
            <a:r>
              <a:rPr lang="tr-TR" sz="2000" err="1">
                <a:ea typeface="+mn-lt"/>
                <a:cs typeface="+mn-lt"/>
              </a:rPr>
              <a:t>and</a:t>
            </a:r>
            <a:r>
              <a:rPr lang="tr-TR" sz="2000">
                <a:ea typeface="+mn-lt"/>
                <a:cs typeface="+mn-lt"/>
              </a:rPr>
              <a:t> </a:t>
            </a:r>
            <a:r>
              <a:rPr lang="tr-TR" sz="2000" err="1">
                <a:ea typeface="+mn-lt"/>
                <a:cs typeface="+mn-lt"/>
              </a:rPr>
              <a:t>security</a:t>
            </a:r>
            <a:r>
              <a:rPr lang="tr-TR" sz="2000">
                <a:ea typeface="+mn-lt"/>
                <a:cs typeface="+mn-lt"/>
              </a:rPr>
              <a:t>. </a:t>
            </a:r>
            <a:r>
              <a:rPr lang="tr-TR" sz="2000" err="1">
                <a:ea typeface="+mn-lt"/>
                <a:cs typeface="+mn-lt"/>
              </a:rPr>
              <a:t>ZKPs</a:t>
            </a:r>
            <a:r>
              <a:rPr lang="tr-TR" sz="2000">
                <a:ea typeface="+mn-lt"/>
                <a:cs typeface="+mn-lt"/>
              </a:rPr>
              <a:t> </a:t>
            </a:r>
            <a:r>
              <a:rPr lang="tr-TR" sz="2000" err="1">
                <a:ea typeface="+mn-lt"/>
                <a:cs typeface="+mn-lt"/>
              </a:rPr>
              <a:t>are</a:t>
            </a:r>
            <a:r>
              <a:rPr lang="tr-TR" sz="2000">
                <a:ea typeface="+mn-lt"/>
                <a:cs typeface="+mn-lt"/>
              </a:rPr>
              <a:t> </a:t>
            </a:r>
            <a:r>
              <a:rPr lang="tr-TR" sz="2000" err="1">
                <a:ea typeface="+mn-lt"/>
                <a:cs typeface="+mn-lt"/>
              </a:rPr>
              <a:t>particularly</a:t>
            </a:r>
            <a:r>
              <a:rPr lang="tr-TR" sz="2000">
                <a:ea typeface="+mn-lt"/>
                <a:cs typeface="+mn-lt"/>
              </a:rPr>
              <a:t> </a:t>
            </a:r>
            <a:r>
              <a:rPr lang="tr-TR" sz="2000" err="1">
                <a:ea typeface="+mn-lt"/>
                <a:cs typeface="+mn-lt"/>
              </a:rPr>
              <a:t>useful</a:t>
            </a:r>
            <a:r>
              <a:rPr lang="tr-TR" sz="2000">
                <a:ea typeface="+mn-lt"/>
                <a:cs typeface="+mn-lt"/>
              </a:rPr>
              <a:t> in </a:t>
            </a:r>
            <a:r>
              <a:rPr lang="tr-TR" sz="2000" err="1">
                <a:ea typeface="+mn-lt"/>
                <a:cs typeface="+mn-lt"/>
              </a:rPr>
              <a:t>decentralized</a:t>
            </a:r>
            <a:r>
              <a:rPr lang="tr-TR" sz="2000">
                <a:ea typeface="+mn-lt"/>
                <a:cs typeface="+mn-lt"/>
              </a:rPr>
              <a:t> </a:t>
            </a:r>
            <a:r>
              <a:rPr lang="tr-TR" sz="2000" err="1">
                <a:ea typeface="+mn-lt"/>
                <a:cs typeface="+mn-lt"/>
              </a:rPr>
              <a:t>finance</a:t>
            </a:r>
            <a:r>
              <a:rPr lang="tr-TR" sz="2000">
                <a:ea typeface="+mn-lt"/>
                <a:cs typeface="+mn-lt"/>
              </a:rPr>
              <a:t> (</a:t>
            </a:r>
            <a:r>
              <a:rPr lang="tr-TR" sz="2000" err="1">
                <a:ea typeface="+mn-lt"/>
                <a:cs typeface="+mn-lt"/>
              </a:rPr>
              <a:t>DeFi</a:t>
            </a:r>
            <a:r>
              <a:rPr lang="tr-TR" sz="2000">
                <a:ea typeface="+mn-lt"/>
                <a:cs typeface="+mn-lt"/>
              </a:rPr>
              <a:t>) </a:t>
            </a:r>
            <a:r>
              <a:rPr lang="tr-TR" sz="2000" err="1">
                <a:ea typeface="+mn-lt"/>
                <a:cs typeface="+mn-lt"/>
              </a:rPr>
              <a:t>applications</a:t>
            </a:r>
            <a:r>
              <a:rPr lang="tr-TR" sz="2000">
                <a:ea typeface="+mn-lt"/>
                <a:cs typeface="+mn-lt"/>
              </a:rPr>
              <a:t>, </a:t>
            </a:r>
            <a:r>
              <a:rPr lang="tr-TR" sz="2000" err="1">
                <a:ea typeface="+mn-lt"/>
                <a:cs typeface="+mn-lt"/>
              </a:rPr>
              <a:t>where</a:t>
            </a:r>
            <a:r>
              <a:rPr lang="tr-TR" sz="2000">
                <a:ea typeface="+mn-lt"/>
                <a:cs typeface="+mn-lt"/>
              </a:rPr>
              <a:t> </a:t>
            </a:r>
            <a:r>
              <a:rPr lang="tr-TR" sz="2000" err="1">
                <a:ea typeface="+mn-lt"/>
                <a:cs typeface="+mn-lt"/>
              </a:rPr>
              <a:t>users</a:t>
            </a:r>
            <a:r>
              <a:rPr lang="tr-TR" sz="2000">
                <a:ea typeface="+mn-lt"/>
                <a:cs typeface="+mn-lt"/>
              </a:rPr>
              <a:t> </a:t>
            </a:r>
            <a:r>
              <a:rPr lang="tr-TR" sz="2000" err="1">
                <a:ea typeface="+mn-lt"/>
                <a:cs typeface="+mn-lt"/>
              </a:rPr>
              <a:t>want</a:t>
            </a:r>
            <a:r>
              <a:rPr lang="tr-TR" sz="2000">
                <a:ea typeface="+mn-lt"/>
                <a:cs typeface="+mn-lt"/>
              </a:rPr>
              <a:t> </a:t>
            </a:r>
            <a:r>
              <a:rPr lang="tr-TR" sz="2000" err="1">
                <a:ea typeface="+mn-lt"/>
                <a:cs typeface="+mn-lt"/>
              </a:rPr>
              <a:t>to</a:t>
            </a:r>
            <a:r>
              <a:rPr lang="tr-TR" sz="2000">
                <a:ea typeface="+mn-lt"/>
                <a:cs typeface="+mn-lt"/>
              </a:rPr>
              <a:t> </a:t>
            </a:r>
            <a:r>
              <a:rPr lang="tr-TR" sz="2000" err="1">
                <a:ea typeface="+mn-lt"/>
                <a:cs typeface="+mn-lt"/>
              </a:rPr>
              <a:t>maintain</a:t>
            </a:r>
            <a:r>
              <a:rPr lang="tr-TR" sz="2000">
                <a:ea typeface="+mn-lt"/>
                <a:cs typeface="+mn-lt"/>
              </a:rPr>
              <a:t> </a:t>
            </a:r>
            <a:r>
              <a:rPr lang="tr-TR" sz="2000" err="1">
                <a:ea typeface="+mn-lt"/>
                <a:cs typeface="+mn-lt"/>
              </a:rPr>
              <a:t>privacy</a:t>
            </a:r>
            <a:r>
              <a:rPr lang="tr-TR" sz="2000">
                <a:ea typeface="+mn-lt"/>
                <a:cs typeface="+mn-lt"/>
              </a:rPr>
              <a:t> </a:t>
            </a:r>
            <a:r>
              <a:rPr lang="tr-TR" sz="2000" err="1">
                <a:ea typeface="+mn-lt"/>
                <a:cs typeface="+mn-lt"/>
              </a:rPr>
              <a:t>and</a:t>
            </a:r>
            <a:r>
              <a:rPr lang="tr-TR" sz="2000">
                <a:ea typeface="+mn-lt"/>
                <a:cs typeface="+mn-lt"/>
              </a:rPr>
              <a:t> </a:t>
            </a:r>
            <a:r>
              <a:rPr lang="tr-TR" sz="2000" err="1">
                <a:ea typeface="+mn-lt"/>
                <a:cs typeface="+mn-lt"/>
              </a:rPr>
              <a:t>security</a:t>
            </a:r>
            <a:r>
              <a:rPr lang="tr-TR" sz="2000">
                <a:ea typeface="+mn-lt"/>
                <a:cs typeface="+mn-lt"/>
              </a:rPr>
              <a:t> </a:t>
            </a:r>
            <a:r>
              <a:rPr lang="tr-TR" sz="2000" err="1">
                <a:ea typeface="+mn-lt"/>
                <a:cs typeface="+mn-lt"/>
              </a:rPr>
              <a:t>while</a:t>
            </a:r>
            <a:r>
              <a:rPr lang="tr-TR" sz="2000">
                <a:ea typeface="+mn-lt"/>
                <a:cs typeface="+mn-lt"/>
              </a:rPr>
              <a:t> </a:t>
            </a:r>
            <a:r>
              <a:rPr lang="tr-TR" sz="2000" err="1">
                <a:ea typeface="+mn-lt"/>
                <a:cs typeface="+mn-lt"/>
              </a:rPr>
              <a:t>making</a:t>
            </a:r>
            <a:r>
              <a:rPr lang="tr-TR" sz="2000">
                <a:ea typeface="+mn-lt"/>
                <a:cs typeface="+mn-lt"/>
              </a:rPr>
              <a:t> </a:t>
            </a:r>
            <a:r>
              <a:rPr lang="tr-TR" sz="2000" err="1">
                <a:ea typeface="+mn-lt"/>
                <a:cs typeface="+mn-lt"/>
              </a:rPr>
              <a:t>transactions</a:t>
            </a:r>
            <a:r>
              <a:rPr lang="tr-TR" sz="2000">
                <a:ea typeface="+mn-lt"/>
                <a:cs typeface="+mn-lt"/>
              </a:rPr>
              <a:t>. They can </a:t>
            </a:r>
            <a:r>
              <a:rPr lang="tr-TR" sz="2000" err="1">
                <a:ea typeface="+mn-lt"/>
                <a:cs typeface="+mn-lt"/>
              </a:rPr>
              <a:t>also</a:t>
            </a:r>
            <a:r>
              <a:rPr lang="tr-TR" sz="2000">
                <a:ea typeface="+mn-lt"/>
                <a:cs typeface="+mn-lt"/>
              </a:rPr>
              <a:t> be </a:t>
            </a:r>
            <a:r>
              <a:rPr lang="tr-TR" sz="2000" err="1">
                <a:ea typeface="+mn-lt"/>
                <a:cs typeface="+mn-lt"/>
              </a:rPr>
              <a:t>used</a:t>
            </a:r>
            <a:r>
              <a:rPr lang="tr-TR" sz="2000">
                <a:ea typeface="+mn-lt"/>
                <a:cs typeface="+mn-lt"/>
              </a:rPr>
              <a:t> </a:t>
            </a:r>
            <a:r>
              <a:rPr lang="tr-TR" sz="2000" err="1">
                <a:ea typeface="+mn-lt"/>
                <a:cs typeface="+mn-lt"/>
              </a:rPr>
              <a:t>for</a:t>
            </a:r>
            <a:r>
              <a:rPr lang="tr-TR" sz="2000">
                <a:ea typeface="+mn-lt"/>
                <a:cs typeface="+mn-lt"/>
              </a:rPr>
              <a:t> </a:t>
            </a:r>
            <a:r>
              <a:rPr lang="tr-TR" sz="2000" err="1">
                <a:ea typeface="+mn-lt"/>
                <a:cs typeface="+mn-lt"/>
              </a:rPr>
              <a:t>identity</a:t>
            </a:r>
            <a:r>
              <a:rPr lang="tr-TR" sz="2000">
                <a:ea typeface="+mn-lt"/>
                <a:cs typeface="+mn-lt"/>
              </a:rPr>
              <a:t> </a:t>
            </a:r>
            <a:r>
              <a:rPr lang="tr-TR" sz="2000" err="1">
                <a:ea typeface="+mn-lt"/>
                <a:cs typeface="+mn-lt"/>
              </a:rPr>
              <a:t>verification</a:t>
            </a:r>
            <a:r>
              <a:rPr lang="tr-TR" sz="2000">
                <a:ea typeface="+mn-lt"/>
                <a:cs typeface="+mn-lt"/>
              </a:rPr>
              <a:t>, </a:t>
            </a:r>
            <a:r>
              <a:rPr lang="tr-TR" sz="2000" err="1">
                <a:ea typeface="+mn-lt"/>
                <a:cs typeface="+mn-lt"/>
              </a:rPr>
              <a:t>ensuring</a:t>
            </a:r>
            <a:r>
              <a:rPr lang="tr-TR" sz="2000">
                <a:ea typeface="+mn-lt"/>
                <a:cs typeface="+mn-lt"/>
              </a:rPr>
              <a:t> </a:t>
            </a:r>
            <a:r>
              <a:rPr lang="tr-TR" sz="2000" err="1">
                <a:ea typeface="+mn-lt"/>
                <a:cs typeface="+mn-lt"/>
              </a:rPr>
              <a:t>that</a:t>
            </a:r>
            <a:r>
              <a:rPr lang="tr-TR" sz="2000">
                <a:ea typeface="+mn-lt"/>
                <a:cs typeface="+mn-lt"/>
              </a:rPr>
              <a:t> </a:t>
            </a:r>
            <a:r>
              <a:rPr lang="tr-TR" sz="2000" err="1">
                <a:ea typeface="+mn-lt"/>
                <a:cs typeface="+mn-lt"/>
              </a:rPr>
              <a:t>sensitive</a:t>
            </a:r>
            <a:r>
              <a:rPr lang="tr-TR" sz="2000">
                <a:ea typeface="+mn-lt"/>
                <a:cs typeface="+mn-lt"/>
              </a:rPr>
              <a:t> </a:t>
            </a:r>
            <a:r>
              <a:rPr lang="tr-TR" sz="2000" err="1">
                <a:ea typeface="+mn-lt"/>
                <a:cs typeface="+mn-lt"/>
              </a:rPr>
              <a:t>personal</a:t>
            </a:r>
            <a:r>
              <a:rPr lang="tr-TR" sz="2000">
                <a:ea typeface="+mn-lt"/>
                <a:cs typeface="+mn-lt"/>
              </a:rPr>
              <a:t> </a:t>
            </a:r>
            <a:r>
              <a:rPr lang="tr-TR" sz="2000" err="1">
                <a:ea typeface="+mn-lt"/>
                <a:cs typeface="+mn-lt"/>
              </a:rPr>
              <a:t>information</a:t>
            </a:r>
            <a:r>
              <a:rPr lang="tr-TR" sz="2000">
                <a:ea typeface="+mn-lt"/>
                <a:cs typeface="+mn-lt"/>
              </a:rPr>
              <a:t> is not </a:t>
            </a:r>
            <a:r>
              <a:rPr lang="tr-TR" sz="2000" err="1">
                <a:ea typeface="+mn-lt"/>
                <a:cs typeface="+mn-lt"/>
              </a:rPr>
              <a:t>disclosed</a:t>
            </a:r>
            <a:r>
              <a:rPr lang="tr-TR" sz="2000">
                <a:ea typeface="+mn-lt"/>
                <a:cs typeface="+mn-lt"/>
              </a:rPr>
              <a:t> </a:t>
            </a:r>
            <a:r>
              <a:rPr lang="tr-TR" sz="2000" err="1">
                <a:ea typeface="+mn-lt"/>
                <a:cs typeface="+mn-lt"/>
              </a:rPr>
              <a:t>unnecessarily</a:t>
            </a:r>
            <a:r>
              <a:rPr lang="tr-TR" sz="2000">
                <a:ea typeface="+mn-lt"/>
                <a:cs typeface="+mn-lt"/>
              </a:rPr>
              <a:t>.</a:t>
            </a:r>
            <a:endParaRPr lang="tr-TR" sz="2000"/>
          </a:p>
        </p:txBody>
      </p:sp>
    </p:spTree>
    <p:extLst>
      <p:ext uri="{BB962C8B-B14F-4D97-AF65-F5344CB8AC3E}">
        <p14:creationId xmlns:p14="http://schemas.microsoft.com/office/powerpoint/2010/main" val="3940383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8430F5FE-58C1-8E32-8413-5C5F6EBBAA47}"/>
              </a:ext>
            </a:extLst>
          </p:cNvPr>
          <p:cNvSpPr>
            <a:spLocks noGrp="1"/>
          </p:cNvSpPr>
          <p:nvPr>
            <p:ph type="title"/>
          </p:nvPr>
        </p:nvSpPr>
        <p:spPr>
          <a:xfrm>
            <a:off x="838200" y="609600"/>
            <a:ext cx="3739341" cy="1330839"/>
          </a:xfrm>
        </p:spPr>
        <p:txBody>
          <a:bodyPr>
            <a:normAutofit/>
          </a:bodyPr>
          <a:lstStyle/>
          <a:p>
            <a:r>
              <a:rPr lang="tr-TR" dirty="0" err="1">
                <a:cs typeface="Calibri Light"/>
              </a:rPr>
              <a:t>Oracles</a:t>
            </a:r>
            <a:endParaRPr lang="tr-TR" dirty="0" err="1"/>
          </a:p>
        </p:txBody>
      </p:sp>
      <p:sp>
        <p:nvSpPr>
          <p:cNvPr id="3" name="İçerik Yer Tutucusu 2">
            <a:extLst>
              <a:ext uri="{FF2B5EF4-FFF2-40B4-BE49-F238E27FC236}">
                <a16:creationId xmlns:a16="http://schemas.microsoft.com/office/drawing/2014/main" id="{8CFD0D5B-5855-C92E-A838-143ADDD070C6}"/>
              </a:ext>
            </a:extLst>
          </p:cNvPr>
          <p:cNvSpPr>
            <a:spLocks noGrp="1"/>
          </p:cNvSpPr>
          <p:nvPr>
            <p:ph idx="1"/>
          </p:nvPr>
        </p:nvSpPr>
        <p:spPr>
          <a:xfrm>
            <a:off x="847989" y="1877801"/>
            <a:ext cx="3441378" cy="4224887"/>
          </a:xfrm>
        </p:spPr>
        <p:txBody>
          <a:bodyPr vert="horz" lIns="91440" tIns="45720" rIns="91440" bIns="45720" rtlCol="0" anchor="t">
            <a:normAutofit lnSpcReduction="10000"/>
          </a:bodyPr>
          <a:lstStyle/>
          <a:p>
            <a:r>
              <a:rPr lang="tr-TR" sz="2000" dirty="0" err="1">
                <a:ea typeface="+mn-lt"/>
                <a:cs typeface="+mn-lt"/>
              </a:rPr>
              <a:t>Blockchain</a:t>
            </a:r>
            <a:r>
              <a:rPr lang="tr-TR" sz="2000" dirty="0">
                <a:ea typeface="+mn-lt"/>
                <a:cs typeface="+mn-lt"/>
              </a:rPr>
              <a:t> </a:t>
            </a:r>
            <a:r>
              <a:rPr lang="tr-TR" sz="2000" dirty="0" err="1">
                <a:ea typeface="+mn-lt"/>
                <a:cs typeface="+mn-lt"/>
              </a:rPr>
              <a:t>oracles</a:t>
            </a:r>
            <a:r>
              <a:rPr lang="tr-TR" sz="2000" dirty="0">
                <a:ea typeface="+mn-lt"/>
                <a:cs typeface="+mn-lt"/>
              </a:rPr>
              <a:t> </a:t>
            </a:r>
            <a:r>
              <a:rPr lang="tr-TR" sz="2000" dirty="0" err="1">
                <a:ea typeface="+mn-lt"/>
                <a:cs typeface="+mn-lt"/>
              </a:rPr>
              <a:t>are</a:t>
            </a:r>
            <a:r>
              <a:rPr lang="tr-TR" sz="2000" dirty="0">
                <a:ea typeface="+mn-lt"/>
                <a:cs typeface="+mn-lt"/>
              </a:rPr>
              <a:t> </a:t>
            </a:r>
            <a:r>
              <a:rPr lang="tr-TR" sz="2000" dirty="0" err="1">
                <a:ea typeface="+mn-lt"/>
                <a:cs typeface="+mn-lt"/>
              </a:rPr>
              <a:t>services</a:t>
            </a:r>
            <a:r>
              <a:rPr lang="tr-TR" sz="2000" dirty="0">
                <a:ea typeface="+mn-lt"/>
                <a:cs typeface="+mn-lt"/>
              </a:rPr>
              <a:t> </a:t>
            </a:r>
            <a:r>
              <a:rPr lang="tr-TR" sz="2000" dirty="0" err="1">
                <a:ea typeface="+mn-lt"/>
                <a:cs typeface="+mn-lt"/>
              </a:rPr>
              <a:t>that</a:t>
            </a:r>
            <a:r>
              <a:rPr lang="tr-TR" sz="2000" dirty="0">
                <a:ea typeface="+mn-lt"/>
                <a:cs typeface="+mn-lt"/>
              </a:rPr>
              <a:t> </a:t>
            </a:r>
            <a:r>
              <a:rPr lang="tr-TR" sz="2000" dirty="0" err="1">
                <a:ea typeface="+mn-lt"/>
                <a:cs typeface="+mn-lt"/>
              </a:rPr>
              <a:t>allow</a:t>
            </a:r>
            <a:r>
              <a:rPr lang="tr-TR" sz="2000" dirty="0">
                <a:ea typeface="+mn-lt"/>
                <a:cs typeface="+mn-lt"/>
              </a:rPr>
              <a:t> </a:t>
            </a:r>
            <a:r>
              <a:rPr lang="tr-TR" sz="2000" dirty="0" err="1">
                <a:ea typeface="+mn-lt"/>
                <a:cs typeface="+mn-lt"/>
              </a:rPr>
              <a:t>smart</a:t>
            </a:r>
            <a:r>
              <a:rPr lang="tr-TR" sz="2000" dirty="0">
                <a:ea typeface="+mn-lt"/>
                <a:cs typeface="+mn-lt"/>
              </a:rPr>
              <a:t> </a:t>
            </a:r>
            <a:r>
              <a:rPr lang="tr-TR" sz="2000" dirty="0" err="1">
                <a:ea typeface="+mn-lt"/>
                <a:cs typeface="+mn-lt"/>
              </a:rPr>
              <a:t>contracts</a:t>
            </a:r>
            <a:r>
              <a:rPr lang="tr-TR" sz="2000" dirty="0">
                <a:ea typeface="+mn-lt"/>
                <a:cs typeface="+mn-lt"/>
              </a:rPr>
              <a:t> </a:t>
            </a:r>
            <a:r>
              <a:rPr lang="tr-TR" sz="2000" dirty="0" err="1">
                <a:ea typeface="+mn-lt"/>
                <a:cs typeface="+mn-lt"/>
              </a:rPr>
              <a:t>to</a:t>
            </a:r>
            <a:r>
              <a:rPr lang="tr-TR" sz="2000" dirty="0">
                <a:ea typeface="+mn-lt"/>
                <a:cs typeface="+mn-lt"/>
              </a:rPr>
              <a:t> </a:t>
            </a:r>
            <a:r>
              <a:rPr lang="tr-TR" sz="2000" dirty="0" err="1">
                <a:ea typeface="+mn-lt"/>
                <a:cs typeface="+mn-lt"/>
              </a:rPr>
              <a:t>interact</a:t>
            </a:r>
            <a:r>
              <a:rPr lang="tr-TR" sz="2000" dirty="0">
                <a:ea typeface="+mn-lt"/>
                <a:cs typeface="+mn-lt"/>
              </a:rPr>
              <a:t> </a:t>
            </a:r>
            <a:r>
              <a:rPr lang="tr-TR" sz="2000" dirty="0" err="1">
                <a:ea typeface="+mn-lt"/>
                <a:cs typeface="+mn-lt"/>
              </a:rPr>
              <a:t>with</a:t>
            </a:r>
            <a:r>
              <a:rPr lang="tr-TR" sz="2000" dirty="0">
                <a:ea typeface="+mn-lt"/>
                <a:cs typeface="+mn-lt"/>
              </a:rPr>
              <a:t> </a:t>
            </a:r>
            <a:r>
              <a:rPr lang="tr-TR" sz="2000" dirty="0" err="1">
                <a:ea typeface="+mn-lt"/>
                <a:cs typeface="+mn-lt"/>
              </a:rPr>
              <a:t>external</a:t>
            </a:r>
            <a:r>
              <a:rPr lang="tr-TR" sz="2000" dirty="0">
                <a:ea typeface="+mn-lt"/>
                <a:cs typeface="+mn-lt"/>
              </a:rPr>
              <a:t> data </a:t>
            </a:r>
            <a:r>
              <a:rPr lang="tr-TR" sz="2000" dirty="0" err="1">
                <a:ea typeface="+mn-lt"/>
                <a:cs typeface="+mn-lt"/>
              </a:rPr>
              <a:t>sources</a:t>
            </a:r>
            <a:r>
              <a:rPr lang="tr-TR" sz="2000" dirty="0">
                <a:ea typeface="+mn-lt"/>
                <a:cs typeface="+mn-lt"/>
              </a:rPr>
              <a:t>, </a:t>
            </a:r>
            <a:r>
              <a:rPr lang="tr-TR" sz="2000" dirty="0" err="1">
                <a:ea typeface="+mn-lt"/>
                <a:cs typeface="+mn-lt"/>
              </a:rPr>
              <a:t>enabling</a:t>
            </a:r>
            <a:r>
              <a:rPr lang="tr-TR" sz="2000" dirty="0">
                <a:ea typeface="+mn-lt"/>
                <a:cs typeface="+mn-lt"/>
              </a:rPr>
              <a:t> </a:t>
            </a:r>
            <a:r>
              <a:rPr lang="tr-TR" sz="2000" dirty="0" err="1">
                <a:ea typeface="+mn-lt"/>
                <a:cs typeface="+mn-lt"/>
              </a:rPr>
              <a:t>them</a:t>
            </a:r>
            <a:r>
              <a:rPr lang="tr-TR" sz="2000" dirty="0">
                <a:ea typeface="+mn-lt"/>
                <a:cs typeface="+mn-lt"/>
              </a:rPr>
              <a:t> </a:t>
            </a:r>
            <a:r>
              <a:rPr lang="tr-TR" sz="2000" dirty="0" err="1">
                <a:ea typeface="+mn-lt"/>
                <a:cs typeface="+mn-lt"/>
              </a:rPr>
              <a:t>to</a:t>
            </a:r>
            <a:r>
              <a:rPr lang="tr-TR" sz="2000" dirty="0">
                <a:ea typeface="+mn-lt"/>
                <a:cs typeface="+mn-lt"/>
              </a:rPr>
              <a:t> </a:t>
            </a:r>
            <a:r>
              <a:rPr lang="tr-TR" sz="2000" dirty="0" err="1">
                <a:ea typeface="+mn-lt"/>
                <a:cs typeface="+mn-lt"/>
              </a:rPr>
              <a:t>perform</a:t>
            </a:r>
            <a:r>
              <a:rPr lang="tr-TR" sz="2000" dirty="0">
                <a:ea typeface="+mn-lt"/>
                <a:cs typeface="+mn-lt"/>
              </a:rPr>
              <a:t> </a:t>
            </a:r>
            <a:r>
              <a:rPr lang="tr-TR" sz="2000" dirty="0" err="1">
                <a:ea typeface="+mn-lt"/>
                <a:cs typeface="+mn-lt"/>
              </a:rPr>
              <a:t>functions</a:t>
            </a:r>
            <a:r>
              <a:rPr lang="tr-TR" sz="2000" dirty="0">
                <a:ea typeface="+mn-lt"/>
                <a:cs typeface="+mn-lt"/>
              </a:rPr>
              <a:t> </a:t>
            </a:r>
            <a:r>
              <a:rPr lang="tr-TR" sz="2000" dirty="0" err="1">
                <a:ea typeface="+mn-lt"/>
                <a:cs typeface="+mn-lt"/>
              </a:rPr>
              <a:t>based</a:t>
            </a:r>
            <a:r>
              <a:rPr lang="tr-TR" sz="2000" dirty="0">
                <a:ea typeface="+mn-lt"/>
                <a:cs typeface="+mn-lt"/>
              </a:rPr>
              <a:t> on </a:t>
            </a:r>
            <a:r>
              <a:rPr lang="tr-TR" sz="2000" dirty="0" err="1">
                <a:ea typeface="+mn-lt"/>
                <a:cs typeface="+mn-lt"/>
              </a:rPr>
              <a:t>real-world</a:t>
            </a:r>
            <a:r>
              <a:rPr lang="tr-TR" sz="2000" dirty="0">
                <a:ea typeface="+mn-lt"/>
                <a:cs typeface="+mn-lt"/>
              </a:rPr>
              <a:t> </a:t>
            </a:r>
            <a:r>
              <a:rPr lang="tr-TR" sz="2000" dirty="0" err="1">
                <a:ea typeface="+mn-lt"/>
                <a:cs typeface="+mn-lt"/>
              </a:rPr>
              <a:t>information</a:t>
            </a:r>
            <a:r>
              <a:rPr lang="tr-TR" sz="2000" dirty="0">
                <a:ea typeface="+mn-lt"/>
                <a:cs typeface="+mn-lt"/>
              </a:rPr>
              <a:t>. </a:t>
            </a:r>
            <a:r>
              <a:rPr lang="tr-TR" sz="2000" dirty="0" err="1">
                <a:ea typeface="+mn-lt"/>
                <a:cs typeface="+mn-lt"/>
              </a:rPr>
              <a:t>These</a:t>
            </a:r>
            <a:r>
              <a:rPr lang="tr-TR" sz="2000" dirty="0">
                <a:ea typeface="+mn-lt"/>
                <a:cs typeface="+mn-lt"/>
              </a:rPr>
              <a:t> </a:t>
            </a:r>
            <a:r>
              <a:rPr lang="tr-TR" sz="2000" dirty="0" err="1">
                <a:ea typeface="+mn-lt"/>
                <a:cs typeface="+mn-lt"/>
              </a:rPr>
              <a:t>oracles</a:t>
            </a:r>
            <a:r>
              <a:rPr lang="tr-TR" sz="2000" dirty="0">
                <a:ea typeface="+mn-lt"/>
                <a:cs typeface="+mn-lt"/>
              </a:rPr>
              <a:t> </a:t>
            </a:r>
            <a:r>
              <a:rPr lang="tr-TR" sz="2000" dirty="0" err="1">
                <a:ea typeface="+mn-lt"/>
                <a:cs typeface="+mn-lt"/>
              </a:rPr>
              <a:t>act</a:t>
            </a:r>
            <a:r>
              <a:rPr lang="tr-TR" sz="2000" dirty="0">
                <a:ea typeface="+mn-lt"/>
                <a:cs typeface="+mn-lt"/>
              </a:rPr>
              <a:t> as a </a:t>
            </a:r>
            <a:r>
              <a:rPr lang="tr-TR" sz="2000" dirty="0" err="1">
                <a:ea typeface="+mn-lt"/>
                <a:cs typeface="+mn-lt"/>
              </a:rPr>
              <a:t>bridge</a:t>
            </a:r>
            <a:r>
              <a:rPr lang="tr-TR" sz="2000" dirty="0">
                <a:ea typeface="+mn-lt"/>
                <a:cs typeface="+mn-lt"/>
              </a:rPr>
              <a:t> </a:t>
            </a:r>
            <a:r>
              <a:rPr lang="tr-TR" sz="2000" dirty="0" err="1">
                <a:ea typeface="+mn-lt"/>
                <a:cs typeface="+mn-lt"/>
              </a:rPr>
              <a:t>between</a:t>
            </a:r>
            <a:r>
              <a:rPr lang="tr-TR" sz="2000" dirty="0">
                <a:ea typeface="+mn-lt"/>
                <a:cs typeface="+mn-lt"/>
              </a:rPr>
              <a:t> </a:t>
            </a:r>
            <a:r>
              <a:rPr lang="tr-TR" sz="2000" dirty="0" err="1">
                <a:ea typeface="+mn-lt"/>
                <a:cs typeface="+mn-lt"/>
              </a:rPr>
              <a:t>the</a:t>
            </a:r>
            <a:r>
              <a:rPr lang="tr-TR" sz="2000" dirty="0">
                <a:ea typeface="+mn-lt"/>
                <a:cs typeface="+mn-lt"/>
              </a:rPr>
              <a:t> on-</a:t>
            </a:r>
            <a:r>
              <a:rPr lang="tr-TR" sz="2000" dirty="0" err="1">
                <a:ea typeface="+mn-lt"/>
                <a:cs typeface="+mn-lt"/>
              </a:rPr>
              <a:t>chain</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off-chain</a:t>
            </a:r>
            <a:r>
              <a:rPr lang="tr-TR" sz="2000" dirty="0">
                <a:ea typeface="+mn-lt"/>
                <a:cs typeface="+mn-lt"/>
              </a:rPr>
              <a:t> </a:t>
            </a:r>
            <a:r>
              <a:rPr lang="tr-TR" sz="2000" dirty="0" err="1">
                <a:ea typeface="+mn-lt"/>
                <a:cs typeface="+mn-lt"/>
              </a:rPr>
              <a:t>worlds</a:t>
            </a:r>
            <a:r>
              <a:rPr lang="tr-TR" sz="2000" dirty="0">
                <a:ea typeface="+mn-lt"/>
                <a:cs typeface="+mn-lt"/>
              </a:rPr>
              <a:t>, </a:t>
            </a:r>
            <a:r>
              <a:rPr lang="tr-TR" sz="2000" dirty="0" err="1">
                <a:ea typeface="+mn-lt"/>
                <a:cs typeface="+mn-lt"/>
              </a:rPr>
              <a:t>providing</a:t>
            </a:r>
            <a:r>
              <a:rPr lang="tr-TR" sz="2000" dirty="0">
                <a:ea typeface="+mn-lt"/>
                <a:cs typeface="+mn-lt"/>
              </a:rPr>
              <a:t> </a:t>
            </a:r>
            <a:r>
              <a:rPr lang="tr-TR" sz="2000" dirty="0" err="1">
                <a:ea typeface="+mn-lt"/>
                <a:cs typeface="+mn-lt"/>
              </a:rPr>
              <a:t>secure</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reliable</a:t>
            </a:r>
            <a:r>
              <a:rPr lang="tr-TR" sz="2000" dirty="0">
                <a:ea typeface="+mn-lt"/>
                <a:cs typeface="+mn-lt"/>
              </a:rPr>
              <a:t> data </a:t>
            </a:r>
            <a:r>
              <a:rPr lang="tr-TR" sz="2000" dirty="0" err="1">
                <a:ea typeface="+mn-lt"/>
                <a:cs typeface="+mn-lt"/>
              </a:rPr>
              <a:t>to</a:t>
            </a:r>
            <a:r>
              <a:rPr lang="tr-TR" sz="2000" dirty="0">
                <a:ea typeface="+mn-lt"/>
                <a:cs typeface="+mn-lt"/>
              </a:rPr>
              <a:t> </a:t>
            </a:r>
            <a:r>
              <a:rPr lang="tr-TR" sz="2000" dirty="0" err="1">
                <a:ea typeface="+mn-lt"/>
                <a:cs typeface="+mn-lt"/>
              </a:rPr>
              <a:t>the</a:t>
            </a:r>
            <a:r>
              <a:rPr lang="tr-TR" sz="2000" dirty="0">
                <a:ea typeface="+mn-lt"/>
                <a:cs typeface="+mn-lt"/>
              </a:rPr>
              <a:t> </a:t>
            </a:r>
            <a:r>
              <a:rPr lang="tr-TR" sz="2000" dirty="0" err="1">
                <a:ea typeface="+mn-lt"/>
                <a:cs typeface="+mn-lt"/>
              </a:rPr>
              <a:t>smart</a:t>
            </a:r>
            <a:r>
              <a:rPr lang="tr-TR" sz="2000" dirty="0">
                <a:ea typeface="+mn-lt"/>
                <a:cs typeface="+mn-lt"/>
              </a:rPr>
              <a:t> </a:t>
            </a:r>
            <a:r>
              <a:rPr lang="tr-TR" sz="2000" dirty="0" err="1">
                <a:ea typeface="+mn-lt"/>
                <a:cs typeface="+mn-lt"/>
              </a:rPr>
              <a:t>contract</a:t>
            </a:r>
            <a:r>
              <a:rPr lang="tr-TR" sz="2000" dirty="0">
                <a:ea typeface="+mn-lt"/>
                <a:cs typeface="+mn-lt"/>
              </a:rPr>
              <a:t>. </a:t>
            </a:r>
            <a:r>
              <a:rPr lang="tr-TR" sz="2000" dirty="0" err="1">
                <a:ea typeface="+mn-lt"/>
                <a:cs typeface="+mn-lt"/>
              </a:rPr>
              <a:t>The</a:t>
            </a:r>
            <a:r>
              <a:rPr lang="tr-TR" sz="2000" dirty="0">
                <a:ea typeface="+mn-lt"/>
                <a:cs typeface="+mn-lt"/>
              </a:rPr>
              <a:t> data is </a:t>
            </a:r>
            <a:r>
              <a:rPr lang="tr-TR" sz="2000" dirty="0" err="1">
                <a:ea typeface="+mn-lt"/>
                <a:cs typeface="+mn-lt"/>
              </a:rPr>
              <a:t>verified</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validated</a:t>
            </a:r>
            <a:r>
              <a:rPr lang="tr-TR" sz="2000" dirty="0">
                <a:ea typeface="+mn-lt"/>
                <a:cs typeface="+mn-lt"/>
              </a:rPr>
              <a:t> </a:t>
            </a:r>
            <a:r>
              <a:rPr lang="tr-TR" sz="2000" dirty="0" err="1">
                <a:ea typeface="+mn-lt"/>
                <a:cs typeface="+mn-lt"/>
              </a:rPr>
              <a:t>by</a:t>
            </a:r>
            <a:r>
              <a:rPr lang="tr-TR" sz="2000" dirty="0">
                <a:ea typeface="+mn-lt"/>
                <a:cs typeface="+mn-lt"/>
              </a:rPr>
              <a:t> </a:t>
            </a:r>
            <a:r>
              <a:rPr lang="tr-TR" sz="2000" dirty="0" err="1">
                <a:ea typeface="+mn-lt"/>
                <a:cs typeface="+mn-lt"/>
              </a:rPr>
              <a:t>the</a:t>
            </a:r>
            <a:r>
              <a:rPr lang="tr-TR" sz="2000" dirty="0">
                <a:ea typeface="+mn-lt"/>
                <a:cs typeface="+mn-lt"/>
              </a:rPr>
              <a:t> </a:t>
            </a:r>
            <a:r>
              <a:rPr lang="tr-TR" sz="2000" dirty="0" err="1">
                <a:ea typeface="+mn-lt"/>
                <a:cs typeface="+mn-lt"/>
              </a:rPr>
              <a:t>oracle</a:t>
            </a:r>
            <a:r>
              <a:rPr lang="tr-TR" sz="2000" dirty="0">
                <a:ea typeface="+mn-lt"/>
                <a:cs typeface="+mn-lt"/>
              </a:rPr>
              <a:t>, </a:t>
            </a:r>
            <a:r>
              <a:rPr lang="tr-TR" sz="2000" dirty="0" err="1">
                <a:ea typeface="+mn-lt"/>
                <a:cs typeface="+mn-lt"/>
              </a:rPr>
              <a:t>which</a:t>
            </a:r>
            <a:r>
              <a:rPr lang="tr-TR" sz="2000" dirty="0">
                <a:ea typeface="+mn-lt"/>
                <a:cs typeface="+mn-lt"/>
              </a:rPr>
              <a:t> </a:t>
            </a:r>
            <a:r>
              <a:rPr lang="tr-TR" sz="2000" dirty="0" err="1">
                <a:ea typeface="+mn-lt"/>
                <a:cs typeface="+mn-lt"/>
              </a:rPr>
              <a:t>ensures</a:t>
            </a:r>
            <a:r>
              <a:rPr lang="tr-TR" sz="2000" dirty="0">
                <a:ea typeface="+mn-lt"/>
                <a:cs typeface="+mn-lt"/>
              </a:rPr>
              <a:t> </a:t>
            </a:r>
            <a:r>
              <a:rPr lang="tr-TR" sz="2000" dirty="0" err="1">
                <a:ea typeface="+mn-lt"/>
                <a:cs typeface="+mn-lt"/>
              </a:rPr>
              <a:t>that</a:t>
            </a:r>
            <a:r>
              <a:rPr lang="tr-TR" sz="2000" dirty="0">
                <a:ea typeface="+mn-lt"/>
                <a:cs typeface="+mn-lt"/>
              </a:rPr>
              <a:t> it </a:t>
            </a:r>
            <a:r>
              <a:rPr lang="tr-TR" sz="2000" dirty="0" err="1">
                <a:ea typeface="+mn-lt"/>
                <a:cs typeface="+mn-lt"/>
              </a:rPr>
              <a:t>cannot</a:t>
            </a:r>
            <a:r>
              <a:rPr lang="tr-TR" sz="2000" dirty="0">
                <a:ea typeface="+mn-lt"/>
                <a:cs typeface="+mn-lt"/>
              </a:rPr>
              <a:t> be </a:t>
            </a:r>
            <a:r>
              <a:rPr lang="tr-TR" sz="2000" dirty="0" err="1">
                <a:ea typeface="+mn-lt"/>
                <a:cs typeface="+mn-lt"/>
              </a:rPr>
              <a:t>tampered</a:t>
            </a:r>
            <a:r>
              <a:rPr lang="tr-TR" sz="2000" dirty="0">
                <a:ea typeface="+mn-lt"/>
                <a:cs typeface="+mn-lt"/>
              </a:rPr>
              <a:t> </a:t>
            </a:r>
            <a:r>
              <a:rPr lang="tr-TR" sz="2000" dirty="0" err="1">
                <a:ea typeface="+mn-lt"/>
                <a:cs typeface="+mn-lt"/>
              </a:rPr>
              <a:t>with</a:t>
            </a:r>
            <a:r>
              <a:rPr lang="tr-TR" sz="2000" dirty="0">
                <a:ea typeface="+mn-lt"/>
                <a:cs typeface="+mn-lt"/>
              </a:rPr>
              <a:t>. </a:t>
            </a:r>
            <a:endParaRPr lang="tr-TR" sz="1900"/>
          </a:p>
        </p:txBody>
      </p:sp>
      <p:pic>
        <p:nvPicPr>
          <p:cNvPr id="4" name="Resim 4" descr="diyagram içeren bir resim&#10;&#10;Açıklama otomatik olarak oluşturuldu">
            <a:extLst>
              <a:ext uri="{FF2B5EF4-FFF2-40B4-BE49-F238E27FC236}">
                <a16:creationId xmlns:a16="http://schemas.microsoft.com/office/drawing/2014/main" id="{2D724943-8228-B49A-4F98-B8770D2DA62F}"/>
              </a:ext>
            </a:extLst>
          </p:cNvPr>
          <p:cNvPicPr>
            <a:picLocks noChangeAspect="1"/>
          </p:cNvPicPr>
          <p:nvPr/>
        </p:nvPicPr>
        <p:blipFill>
          <a:blip r:embed="rId2"/>
          <a:stretch>
            <a:fillRect/>
          </a:stretch>
        </p:blipFill>
        <p:spPr>
          <a:xfrm>
            <a:off x="4899118" y="1530295"/>
            <a:ext cx="6974650" cy="3418585"/>
          </a:xfrm>
          <a:prstGeom prst="rect">
            <a:avLst/>
          </a:prstGeom>
        </p:spPr>
      </p:pic>
    </p:spTree>
    <p:extLst>
      <p:ext uri="{BB962C8B-B14F-4D97-AF65-F5344CB8AC3E}">
        <p14:creationId xmlns:p14="http://schemas.microsoft.com/office/powerpoint/2010/main" val="5887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37B263A-6C29-53F7-B452-D25CBC9962BF}"/>
              </a:ext>
            </a:extLst>
          </p:cNvPr>
          <p:cNvSpPr>
            <a:spLocks noGrp="1"/>
          </p:cNvSpPr>
          <p:nvPr>
            <p:ph type="title"/>
          </p:nvPr>
        </p:nvSpPr>
        <p:spPr>
          <a:xfrm>
            <a:off x="5297762" y="329184"/>
            <a:ext cx="6251110" cy="1783080"/>
          </a:xfrm>
        </p:spPr>
        <p:txBody>
          <a:bodyPr anchor="b">
            <a:normAutofit/>
          </a:bodyPr>
          <a:lstStyle/>
          <a:p>
            <a:r>
              <a:rPr lang="tr-TR" sz="5400" dirty="0">
                <a:cs typeface="Calibri Light"/>
              </a:rPr>
              <a:t>How </a:t>
            </a:r>
            <a:r>
              <a:rPr lang="tr-TR" sz="5400" dirty="0" err="1">
                <a:cs typeface="Calibri Light"/>
              </a:rPr>
              <a:t>to</a:t>
            </a:r>
            <a:r>
              <a:rPr lang="tr-TR" sz="5400" dirty="0">
                <a:cs typeface="Calibri Light"/>
              </a:rPr>
              <a:t> </a:t>
            </a:r>
            <a:r>
              <a:rPr lang="tr-TR" sz="5400" dirty="0" err="1">
                <a:cs typeface="Calibri Light"/>
              </a:rPr>
              <a:t>become</a:t>
            </a:r>
            <a:r>
              <a:rPr lang="tr-TR" sz="5400" dirty="0">
                <a:cs typeface="Calibri Light"/>
              </a:rPr>
              <a:t> a </a:t>
            </a:r>
            <a:r>
              <a:rPr lang="tr-TR" sz="5400" dirty="0" err="1">
                <a:cs typeface="Calibri Light"/>
              </a:rPr>
              <a:t>blockchain</a:t>
            </a:r>
            <a:r>
              <a:rPr lang="tr-TR" sz="5400" dirty="0">
                <a:cs typeface="Calibri Light"/>
              </a:rPr>
              <a:t> </a:t>
            </a:r>
            <a:r>
              <a:rPr lang="tr-TR" sz="5400" dirty="0" err="1">
                <a:cs typeface="Calibri Light"/>
              </a:rPr>
              <a:t>developer</a:t>
            </a:r>
            <a:endParaRPr lang="tr-TR" sz="5400" dirty="0" err="1"/>
          </a:p>
        </p:txBody>
      </p:sp>
      <p:pic>
        <p:nvPicPr>
          <p:cNvPr id="4" name="Resim 4" descr="metin, oyuncak, vektörel grafik içeren bir resim&#10;&#10;Açıklama otomatik olarak oluşturuldu">
            <a:extLst>
              <a:ext uri="{FF2B5EF4-FFF2-40B4-BE49-F238E27FC236}">
                <a16:creationId xmlns:a16="http://schemas.microsoft.com/office/drawing/2014/main" id="{607A96EB-F0D8-527E-6475-C326BBA9DE2A}"/>
              </a:ext>
            </a:extLst>
          </p:cNvPr>
          <p:cNvPicPr>
            <a:picLocks noChangeAspect="1"/>
          </p:cNvPicPr>
          <p:nvPr/>
        </p:nvPicPr>
        <p:blipFill rotWithShape="1">
          <a:blip r:embed="rId2"/>
          <a:srcRect l="23956" r="36825"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17730918-F6E0-E467-D5C1-029610851E67}"/>
              </a:ext>
            </a:extLst>
          </p:cNvPr>
          <p:cNvSpPr>
            <a:spLocks noGrp="1"/>
          </p:cNvSpPr>
          <p:nvPr>
            <p:ph idx="1"/>
          </p:nvPr>
        </p:nvSpPr>
        <p:spPr>
          <a:xfrm>
            <a:off x="5297762" y="2706624"/>
            <a:ext cx="6251110" cy="3483864"/>
          </a:xfrm>
        </p:spPr>
        <p:txBody>
          <a:bodyPr vert="horz" lIns="91440" tIns="45720" rIns="91440" bIns="45720" rtlCol="0">
            <a:normAutofit/>
          </a:bodyPr>
          <a:lstStyle/>
          <a:p>
            <a:pPr marL="0" indent="0">
              <a:buNone/>
            </a:pPr>
            <a:r>
              <a:rPr lang="tr-TR" sz="2200">
                <a:ea typeface="+mn-lt"/>
                <a:cs typeface="+mn-lt"/>
              </a:rPr>
              <a:t>Being a blockchain developer requires a unique set of skills and knowledge. First and foremost, developers must have a strong foundation in programming languages such as Solidity, JavaScript, and Python. Additionally, developers should have an understanding of distributed systems, cryptography, and smart contract development. Familiarity with blockchain platforms such as Ethereum and Bitcoin is also important. Developers must also stay up to date with the latest trends and technologies in the blockchain space.</a:t>
            </a:r>
            <a:endParaRPr lang="tr-TR" sz="2200"/>
          </a:p>
          <a:p>
            <a:pPr marL="0" indent="0">
              <a:buNone/>
            </a:pPr>
            <a:endParaRPr lang="tr-TR" sz="2200">
              <a:cs typeface="Calibri"/>
            </a:endParaRPr>
          </a:p>
        </p:txBody>
      </p:sp>
    </p:spTree>
    <p:extLst>
      <p:ext uri="{BB962C8B-B14F-4D97-AF65-F5344CB8AC3E}">
        <p14:creationId xmlns:p14="http://schemas.microsoft.com/office/powerpoint/2010/main" val="1165579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78F46CB-D536-A45C-430E-5E8267BAD7F7}"/>
              </a:ext>
            </a:extLst>
          </p:cNvPr>
          <p:cNvSpPr>
            <a:spLocks noGrp="1"/>
          </p:cNvSpPr>
          <p:nvPr>
            <p:ph type="title"/>
          </p:nvPr>
        </p:nvSpPr>
        <p:spPr>
          <a:xfrm>
            <a:off x="1136397" y="502020"/>
            <a:ext cx="5323715" cy="1642970"/>
          </a:xfrm>
        </p:spPr>
        <p:txBody>
          <a:bodyPr anchor="b">
            <a:normAutofit/>
          </a:bodyPr>
          <a:lstStyle/>
          <a:p>
            <a:r>
              <a:rPr lang="tr-TR" sz="4000">
                <a:cs typeface="Calibri Light"/>
              </a:rPr>
              <a:t>Why We Need Blockchain?</a:t>
            </a:r>
            <a:endParaRPr lang="tr-TR" sz="4000"/>
          </a:p>
        </p:txBody>
      </p:sp>
      <p:sp>
        <p:nvSpPr>
          <p:cNvPr id="6" name="İçerik Yer Tutucusu 5">
            <a:extLst>
              <a:ext uri="{FF2B5EF4-FFF2-40B4-BE49-F238E27FC236}">
                <a16:creationId xmlns:a16="http://schemas.microsoft.com/office/drawing/2014/main" id="{6AF80506-98C9-C231-E269-46062EA1DC27}"/>
              </a:ext>
            </a:extLst>
          </p:cNvPr>
          <p:cNvSpPr>
            <a:spLocks noGrp="1"/>
          </p:cNvSpPr>
          <p:nvPr>
            <p:ph idx="1"/>
          </p:nvPr>
        </p:nvSpPr>
        <p:spPr>
          <a:xfrm>
            <a:off x="1144923" y="2405894"/>
            <a:ext cx="5315189" cy="3535083"/>
          </a:xfrm>
        </p:spPr>
        <p:txBody>
          <a:bodyPr vert="horz" lIns="91440" tIns="45720" rIns="91440" bIns="45720" rtlCol="0" anchor="t">
            <a:normAutofit/>
          </a:bodyPr>
          <a:lstStyle/>
          <a:p>
            <a:r>
              <a:rPr lang="tr-TR" sz="2000" err="1">
                <a:ea typeface="+mn-lt"/>
                <a:cs typeface="+mn-lt"/>
              </a:rPr>
              <a:t>The</a:t>
            </a:r>
            <a:r>
              <a:rPr lang="tr-TR" sz="2000" dirty="0">
                <a:ea typeface="+mn-lt"/>
                <a:cs typeface="+mn-lt"/>
              </a:rPr>
              <a:t> </a:t>
            </a:r>
            <a:r>
              <a:rPr lang="tr-TR" sz="2000" err="1">
                <a:ea typeface="+mn-lt"/>
                <a:cs typeface="+mn-lt"/>
              </a:rPr>
              <a:t>ability</a:t>
            </a:r>
            <a:r>
              <a:rPr lang="tr-TR" sz="2000" dirty="0">
                <a:ea typeface="+mn-lt"/>
                <a:cs typeface="+mn-lt"/>
              </a:rPr>
              <a:t> </a:t>
            </a:r>
            <a:r>
              <a:rPr lang="tr-TR" sz="2000" err="1">
                <a:ea typeface="+mn-lt"/>
                <a:cs typeface="+mn-lt"/>
              </a:rPr>
              <a:t>to</a:t>
            </a:r>
            <a:r>
              <a:rPr lang="tr-TR" sz="2000" dirty="0">
                <a:ea typeface="+mn-lt"/>
                <a:cs typeface="+mn-lt"/>
              </a:rPr>
              <a:t> </a:t>
            </a:r>
            <a:r>
              <a:rPr lang="tr-TR" sz="2000" err="1">
                <a:ea typeface="+mn-lt"/>
                <a:cs typeface="+mn-lt"/>
              </a:rPr>
              <a:t>conduct</a:t>
            </a:r>
            <a:r>
              <a:rPr lang="tr-TR" sz="2000" dirty="0">
                <a:ea typeface="+mn-lt"/>
                <a:cs typeface="+mn-lt"/>
              </a:rPr>
              <a:t> </a:t>
            </a:r>
            <a:r>
              <a:rPr lang="tr-TR" sz="2000" err="1">
                <a:ea typeface="+mn-lt"/>
                <a:cs typeface="+mn-lt"/>
              </a:rPr>
              <a:t>transactions</a:t>
            </a:r>
            <a:r>
              <a:rPr lang="tr-TR" sz="2000" dirty="0">
                <a:ea typeface="+mn-lt"/>
                <a:cs typeface="+mn-lt"/>
              </a:rPr>
              <a:t> </a:t>
            </a:r>
            <a:r>
              <a:rPr lang="tr-TR" sz="2000" err="1">
                <a:ea typeface="+mn-lt"/>
                <a:cs typeface="+mn-lt"/>
              </a:rPr>
              <a:t>without</a:t>
            </a:r>
            <a:r>
              <a:rPr lang="tr-TR" sz="2000" dirty="0">
                <a:ea typeface="+mn-lt"/>
                <a:cs typeface="+mn-lt"/>
              </a:rPr>
              <a:t> </a:t>
            </a:r>
            <a:r>
              <a:rPr lang="tr-TR" sz="2000" err="1">
                <a:ea typeface="+mn-lt"/>
                <a:cs typeface="+mn-lt"/>
              </a:rPr>
              <a:t>relying</a:t>
            </a:r>
            <a:r>
              <a:rPr lang="tr-TR" sz="2000" dirty="0">
                <a:ea typeface="+mn-lt"/>
                <a:cs typeface="+mn-lt"/>
              </a:rPr>
              <a:t> on </a:t>
            </a:r>
            <a:r>
              <a:rPr lang="tr-TR" sz="2000" err="1">
                <a:solidFill>
                  <a:srgbClr val="00B0F0"/>
                </a:solidFill>
                <a:ea typeface="+mn-lt"/>
                <a:cs typeface="+mn-lt"/>
              </a:rPr>
              <a:t>trusted</a:t>
            </a:r>
            <a:r>
              <a:rPr lang="tr-TR" sz="2000" dirty="0">
                <a:solidFill>
                  <a:srgbClr val="00B0F0"/>
                </a:solidFill>
                <a:ea typeface="+mn-lt"/>
                <a:cs typeface="+mn-lt"/>
              </a:rPr>
              <a:t> </a:t>
            </a:r>
            <a:r>
              <a:rPr lang="tr-TR" sz="2000" err="1">
                <a:solidFill>
                  <a:srgbClr val="00B0F0"/>
                </a:solidFill>
                <a:ea typeface="+mn-lt"/>
                <a:cs typeface="+mn-lt"/>
              </a:rPr>
              <a:t>third</a:t>
            </a:r>
            <a:r>
              <a:rPr lang="tr-TR" sz="2000" dirty="0">
                <a:solidFill>
                  <a:srgbClr val="00B0F0"/>
                </a:solidFill>
                <a:ea typeface="+mn-lt"/>
                <a:cs typeface="+mn-lt"/>
              </a:rPr>
              <a:t> </a:t>
            </a:r>
            <a:r>
              <a:rPr lang="tr-TR" sz="2000" err="1">
                <a:solidFill>
                  <a:srgbClr val="00B0F0"/>
                </a:solidFill>
                <a:ea typeface="+mn-lt"/>
                <a:cs typeface="+mn-lt"/>
              </a:rPr>
              <a:t>parties</a:t>
            </a:r>
            <a:r>
              <a:rPr lang="tr-TR" sz="2000" dirty="0">
                <a:ea typeface="+mn-lt"/>
                <a:cs typeface="+mn-lt"/>
              </a:rPr>
              <a:t>, </a:t>
            </a:r>
            <a:r>
              <a:rPr lang="tr-TR" sz="2000" err="1">
                <a:ea typeface="+mn-lt"/>
                <a:cs typeface="+mn-lt"/>
              </a:rPr>
              <a:t>protecting</a:t>
            </a:r>
            <a:r>
              <a:rPr lang="tr-TR" sz="2000" dirty="0">
                <a:ea typeface="+mn-lt"/>
                <a:cs typeface="+mn-lt"/>
              </a:rPr>
              <a:t> </a:t>
            </a:r>
            <a:r>
              <a:rPr lang="tr-TR" sz="2000" err="1">
                <a:ea typeface="+mn-lt"/>
                <a:cs typeface="+mn-lt"/>
              </a:rPr>
              <a:t>the</a:t>
            </a:r>
            <a:r>
              <a:rPr lang="tr-TR" sz="2000" dirty="0">
                <a:ea typeface="+mn-lt"/>
                <a:cs typeface="+mn-lt"/>
              </a:rPr>
              <a:t> </a:t>
            </a:r>
            <a:r>
              <a:rPr lang="tr-TR" sz="2000" err="1">
                <a:solidFill>
                  <a:srgbClr val="00B0F0"/>
                </a:solidFill>
                <a:ea typeface="+mn-lt"/>
                <a:cs typeface="+mn-lt"/>
              </a:rPr>
              <a:t>privacy</a:t>
            </a:r>
            <a:r>
              <a:rPr lang="tr-TR" sz="2000" dirty="0">
                <a:solidFill>
                  <a:srgbClr val="00B0F0"/>
                </a:solidFill>
                <a:ea typeface="+mn-lt"/>
                <a:cs typeface="+mn-lt"/>
              </a:rPr>
              <a:t> </a:t>
            </a:r>
            <a:r>
              <a:rPr lang="tr-TR" sz="2000" dirty="0">
                <a:ea typeface="+mn-lt"/>
                <a:cs typeface="+mn-lt"/>
              </a:rPr>
              <a:t>of </a:t>
            </a:r>
            <a:r>
              <a:rPr lang="tr-TR" sz="2000" err="1">
                <a:ea typeface="+mn-lt"/>
                <a:cs typeface="+mn-lt"/>
              </a:rPr>
              <a:t>users</a:t>
            </a:r>
            <a:r>
              <a:rPr lang="tr-TR" sz="2000" dirty="0">
                <a:ea typeface="+mn-lt"/>
                <a:cs typeface="+mn-lt"/>
              </a:rPr>
              <a:t> </a:t>
            </a:r>
            <a:r>
              <a:rPr lang="tr-TR" sz="2000" err="1">
                <a:ea typeface="+mn-lt"/>
                <a:cs typeface="+mn-lt"/>
              </a:rPr>
              <a:t>by</a:t>
            </a:r>
            <a:r>
              <a:rPr lang="tr-TR" sz="2000" dirty="0">
                <a:ea typeface="+mn-lt"/>
                <a:cs typeface="+mn-lt"/>
              </a:rPr>
              <a:t> not </a:t>
            </a:r>
            <a:r>
              <a:rPr lang="tr-TR" sz="2000" err="1">
                <a:ea typeface="+mn-lt"/>
                <a:cs typeface="+mn-lt"/>
              </a:rPr>
              <a:t>requiring</a:t>
            </a:r>
            <a:r>
              <a:rPr lang="tr-TR" sz="2000" dirty="0">
                <a:ea typeface="+mn-lt"/>
                <a:cs typeface="+mn-lt"/>
              </a:rPr>
              <a:t> </a:t>
            </a:r>
            <a:r>
              <a:rPr lang="tr-TR" sz="2000" err="1">
                <a:ea typeface="+mn-lt"/>
                <a:cs typeface="+mn-lt"/>
              </a:rPr>
              <a:t>the</a:t>
            </a:r>
            <a:r>
              <a:rPr lang="tr-TR" sz="2000" dirty="0">
                <a:ea typeface="+mn-lt"/>
                <a:cs typeface="+mn-lt"/>
              </a:rPr>
              <a:t> </a:t>
            </a:r>
            <a:r>
              <a:rPr lang="tr-TR" sz="2000" err="1">
                <a:ea typeface="+mn-lt"/>
                <a:cs typeface="+mn-lt"/>
              </a:rPr>
              <a:t>disclosure</a:t>
            </a:r>
            <a:r>
              <a:rPr lang="tr-TR" sz="2000" dirty="0">
                <a:ea typeface="+mn-lt"/>
                <a:cs typeface="+mn-lt"/>
              </a:rPr>
              <a:t> of </a:t>
            </a:r>
            <a:r>
              <a:rPr lang="tr-TR" sz="2000" err="1">
                <a:ea typeface="+mn-lt"/>
                <a:cs typeface="+mn-lt"/>
              </a:rPr>
              <a:t>personal</a:t>
            </a:r>
            <a:r>
              <a:rPr lang="tr-TR" sz="2000" dirty="0">
                <a:ea typeface="+mn-lt"/>
                <a:cs typeface="+mn-lt"/>
              </a:rPr>
              <a:t> </a:t>
            </a:r>
            <a:r>
              <a:rPr lang="tr-TR" sz="2000" err="1">
                <a:ea typeface="+mn-lt"/>
                <a:cs typeface="+mn-lt"/>
              </a:rPr>
              <a:t>information</a:t>
            </a:r>
            <a:r>
              <a:rPr lang="tr-TR" sz="2000" dirty="0">
                <a:ea typeface="+mn-lt"/>
                <a:cs typeface="+mn-lt"/>
              </a:rPr>
              <a:t>, </a:t>
            </a:r>
            <a:r>
              <a:rPr lang="tr-TR" sz="2000" err="1">
                <a:ea typeface="+mn-lt"/>
                <a:cs typeface="+mn-lt"/>
              </a:rPr>
              <a:t>and</a:t>
            </a:r>
            <a:r>
              <a:rPr lang="tr-TR" sz="2000" dirty="0">
                <a:ea typeface="+mn-lt"/>
                <a:cs typeface="+mn-lt"/>
              </a:rPr>
              <a:t> </a:t>
            </a:r>
            <a:r>
              <a:rPr lang="tr-TR" sz="2000" err="1">
                <a:ea typeface="+mn-lt"/>
                <a:cs typeface="+mn-lt"/>
              </a:rPr>
              <a:t>enabling</a:t>
            </a:r>
            <a:r>
              <a:rPr lang="tr-TR" sz="2000" dirty="0">
                <a:ea typeface="+mn-lt"/>
                <a:cs typeface="+mn-lt"/>
              </a:rPr>
              <a:t> </a:t>
            </a:r>
            <a:r>
              <a:rPr lang="tr-TR" sz="2000" err="1">
                <a:solidFill>
                  <a:srgbClr val="00B0F0"/>
                </a:solidFill>
                <a:ea typeface="+mn-lt"/>
                <a:cs typeface="+mn-lt"/>
              </a:rPr>
              <a:t>anonymous</a:t>
            </a:r>
            <a:r>
              <a:rPr lang="tr-TR" sz="2000" dirty="0">
                <a:ea typeface="+mn-lt"/>
                <a:cs typeface="+mn-lt"/>
              </a:rPr>
              <a:t> </a:t>
            </a:r>
            <a:r>
              <a:rPr lang="tr-TR" sz="2000" err="1">
                <a:ea typeface="+mn-lt"/>
                <a:cs typeface="+mn-lt"/>
              </a:rPr>
              <a:t>transactions</a:t>
            </a:r>
            <a:r>
              <a:rPr lang="tr-TR" sz="2000" dirty="0">
                <a:ea typeface="+mn-lt"/>
                <a:cs typeface="+mn-lt"/>
              </a:rPr>
              <a:t>. </a:t>
            </a:r>
            <a:r>
              <a:rPr lang="tr-TR" sz="2000" err="1">
                <a:ea typeface="+mn-lt"/>
                <a:cs typeface="+mn-lt"/>
              </a:rPr>
              <a:t>By</a:t>
            </a:r>
            <a:r>
              <a:rPr lang="tr-TR" sz="2000" dirty="0">
                <a:ea typeface="+mn-lt"/>
                <a:cs typeface="+mn-lt"/>
              </a:rPr>
              <a:t> </a:t>
            </a:r>
            <a:r>
              <a:rPr lang="tr-TR" sz="2000" err="1">
                <a:ea typeface="+mn-lt"/>
                <a:cs typeface="+mn-lt"/>
              </a:rPr>
              <a:t>leveraging</a:t>
            </a:r>
            <a:r>
              <a:rPr lang="tr-TR" sz="2000" dirty="0">
                <a:ea typeface="+mn-lt"/>
                <a:cs typeface="+mn-lt"/>
              </a:rPr>
              <a:t> </a:t>
            </a:r>
            <a:r>
              <a:rPr lang="tr-TR" sz="2000" err="1">
                <a:solidFill>
                  <a:srgbClr val="00B0F0"/>
                </a:solidFill>
                <a:ea typeface="+mn-lt"/>
                <a:cs typeface="+mn-lt"/>
              </a:rPr>
              <a:t>cryptography</a:t>
            </a:r>
            <a:r>
              <a:rPr lang="tr-TR" sz="2000" dirty="0">
                <a:solidFill>
                  <a:srgbClr val="00B0F0"/>
                </a:solidFill>
                <a:ea typeface="+mn-lt"/>
                <a:cs typeface="+mn-lt"/>
              </a:rPr>
              <a:t> </a:t>
            </a:r>
            <a:r>
              <a:rPr lang="tr-TR" sz="2000" err="1">
                <a:solidFill>
                  <a:srgbClr val="00B0F0"/>
                </a:solidFill>
                <a:ea typeface="+mn-lt"/>
                <a:cs typeface="+mn-lt"/>
              </a:rPr>
              <a:t>and</a:t>
            </a:r>
            <a:r>
              <a:rPr lang="tr-TR" sz="2000" dirty="0">
                <a:solidFill>
                  <a:srgbClr val="00B0F0"/>
                </a:solidFill>
                <a:ea typeface="+mn-lt"/>
                <a:cs typeface="+mn-lt"/>
              </a:rPr>
              <a:t> </a:t>
            </a:r>
            <a:r>
              <a:rPr lang="tr-TR" sz="2000" err="1">
                <a:solidFill>
                  <a:srgbClr val="00B0F0"/>
                </a:solidFill>
                <a:ea typeface="+mn-lt"/>
                <a:cs typeface="+mn-lt"/>
              </a:rPr>
              <a:t>hashing</a:t>
            </a:r>
            <a:r>
              <a:rPr lang="tr-TR" sz="2000" dirty="0">
                <a:solidFill>
                  <a:srgbClr val="00B0F0"/>
                </a:solidFill>
                <a:ea typeface="+mn-lt"/>
                <a:cs typeface="+mn-lt"/>
              </a:rPr>
              <a:t> </a:t>
            </a:r>
            <a:r>
              <a:rPr lang="tr-TR" sz="2000" err="1">
                <a:ea typeface="+mn-lt"/>
                <a:cs typeface="+mn-lt"/>
              </a:rPr>
              <a:t>algorithms</a:t>
            </a:r>
            <a:r>
              <a:rPr lang="tr-TR" sz="2000" dirty="0">
                <a:ea typeface="+mn-lt"/>
                <a:cs typeface="+mn-lt"/>
              </a:rPr>
              <a:t>, </a:t>
            </a:r>
            <a:r>
              <a:rPr lang="tr-TR" sz="2000" err="1">
                <a:ea typeface="+mn-lt"/>
                <a:cs typeface="+mn-lt"/>
              </a:rPr>
              <a:t>blockchain</a:t>
            </a:r>
            <a:r>
              <a:rPr lang="tr-TR" sz="2000" dirty="0">
                <a:ea typeface="+mn-lt"/>
                <a:cs typeface="+mn-lt"/>
              </a:rPr>
              <a:t> </a:t>
            </a:r>
            <a:r>
              <a:rPr lang="tr-TR" sz="2000" err="1">
                <a:ea typeface="+mn-lt"/>
                <a:cs typeface="+mn-lt"/>
              </a:rPr>
              <a:t>networks</a:t>
            </a:r>
            <a:r>
              <a:rPr lang="tr-TR" sz="2000" dirty="0">
                <a:ea typeface="+mn-lt"/>
                <a:cs typeface="+mn-lt"/>
              </a:rPr>
              <a:t> </a:t>
            </a:r>
            <a:r>
              <a:rPr lang="tr-TR" sz="2000" err="1">
                <a:ea typeface="+mn-lt"/>
                <a:cs typeface="+mn-lt"/>
              </a:rPr>
              <a:t>provide</a:t>
            </a:r>
            <a:r>
              <a:rPr lang="tr-TR" sz="2000" dirty="0">
                <a:ea typeface="+mn-lt"/>
                <a:cs typeface="+mn-lt"/>
              </a:rPr>
              <a:t> </a:t>
            </a:r>
            <a:r>
              <a:rPr lang="tr-TR" sz="2000" err="1">
                <a:ea typeface="+mn-lt"/>
                <a:cs typeface="+mn-lt"/>
              </a:rPr>
              <a:t>high</a:t>
            </a:r>
            <a:r>
              <a:rPr lang="tr-TR" sz="2000" dirty="0">
                <a:ea typeface="+mn-lt"/>
                <a:cs typeface="+mn-lt"/>
              </a:rPr>
              <a:t> </a:t>
            </a:r>
            <a:r>
              <a:rPr lang="tr-TR" sz="2000" err="1">
                <a:ea typeface="+mn-lt"/>
                <a:cs typeface="+mn-lt"/>
              </a:rPr>
              <a:t>levels</a:t>
            </a:r>
            <a:r>
              <a:rPr lang="tr-TR" sz="2000" dirty="0">
                <a:ea typeface="+mn-lt"/>
                <a:cs typeface="+mn-lt"/>
              </a:rPr>
              <a:t> of </a:t>
            </a:r>
            <a:r>
              <a:rPr lang="tr-TR" sz="2000" err="1">
                <a:ea typeface="+mn-lt"/>
                <a:cs typeface="+mn-lt"/>
              </a:rPr>
              <a:t>security</a:t>
            </a:r>
            <a:r>
              <a:rPr lang="tr-TR" sz="2000" dirty="0">
                <a:ea typeface="+mn-lt"/>
                <a:cs typeface="+mn-lt"/>
              </a:rPr>
              <a:t>, </a:t>
            </a:r>
            <a:r>
              <a:rPr lang="tr-TR" sz="2000" err="1">
                <a:ea typeface="+mn-lt"/>
                <a:cs typeface="+mn-lt"/>
              </a:rPr>
              <a:t>preventing</a:t>
            </a:r>
            <a:r>
              <a:rPr lang="tr-TR" sz="2000" dirty="0">
                <a:ea typeface="+mn-lt"/>
                <a:cs typeface="+mn-lt"/>
              </a:rPr>
              <a:t> </a:t>
            </a:r>
            <a:r>
              <a:rPr lang="tr-TR" sz="2000" err="1">
                <a:ea typeface="+mn-lt"/>
                <a:cs typeface="+mn-lt"/>
              </a:rPr>
              <a:t>tampering</a:t>
            </a:r>
            <a:r>
              <a:rPr lang="tr-TR" sz="2000" dirty="0">
                <a:ea typeface="+mn-lt"/>
                <a:cs typeface="+mn-lt"/>
              </a:rPr>
              <a:t> </a:t>
            </a:r>
            <a:r>
              <a:rPr lang="tr-TR" sz="2000" err="1">
                <a:ea typeface="+mn-lt"/>
                <a:cs typeface="+mn-lt"/>
              </a:rPr>
              <a:t>or</a:t>
            </a:r>
            <a:r>
              <a:rPr lang="tr-TR" sz="2000" dirty="0">
                <a:ea typeface="+mn-lt"/>
                <a:cs typeface="+mn-lt"/>
              </a:rPr>
              <a:t> </a:t>
            </a:r>
            <a:r>
              <a:rPr lang="tr-TR" sz="2000" err="1">
                <a:ea typeface="+mn-lt"/>
                <a:cs typeface="+mn-lt"/>
              </a:rPr>
              <a:t>modification</a:t>
            </a:r>
            <a:r>
              <a:rPr lang="tr-TR" sz="2000" dirty="0">
                <a:ea typeface="+mn-lt"/>
                <a:cs typeface="+mn-lt"/>
              </a:rPr>
              <a:t> of data </a:t>
            </a:r>
            <a:r>
              <a:rPr lang="tr-TR" sz="2000" err="1">
                <a:ea typeface="+mn-lt"/>
                <a:cs typeface="+mn-lt"/>
              </a:rPr>
              <a:t>without</a:t>
            </a:r>
            <a:r>
              <a:rPr lang="tr-TR" sz="2000" dirty="0">
                <a:ea typeface="+mn-lt"/>
                <a:cs typeface="+mn-lt"/>
              </a:rPr>
              <a:t> </a:t>
            </a:r>
            <a:r>
              <a:rPr lang="tr-TR" sz="2000" err="1">
                <a:ea typeface="+mn-lt"/>
                <a:cs typeface="+mn-lt"/>
              </a:rPr>
              <a:t>detection.These</a:t>
            </a:r>
            <a:r>
              <a:rPr lang="tr-TR" sz="2000" dirty="0">
                <a:ea typeface="+mn-lt"/>
                <a:cs typeface="+mn-lt"/>
              </a:rPr>
              <a:t> </a:t>
            </a:r>
            <a:r>
              <a:rPr lang="tr-TR" sz="2000" err="1">
                <a:ea typeface="+mn-lt"/>
                <a:cs typeface="+mn-lt"/>
              </a:rPr>
              <a:t>benefits</a:t>
            </a:r>
            <a:r>
              <a:rPr lang="tr-TR" sz="2000" dirty="0">
                <a:ea typeface="+mn-lt"/>
                <a:cs typeface="+mn-lt"/>
              </a:rPr>
              <a:t> </a:t>
            </a:r>
            <a:r>
              <a:rPr lang="tr-TR" sz="2000" err="1">
                <a:ea typeface="+mn-lt"/>
                <a:cs typeface="+mn-lt"/>
              </a:rPr>
              <a:t>make</a:t>
            </a:r>
            <a:r>
              <a:rPr lang="tr-TR" sz="2000" dirty="0">
                <a:ea typeface="+mn-lt"/>
                <a:cs typeface="+mn-lt"/>
              </a:rPr>
              <a:t> </a:t>
            </a:r>
            <a:r>
              <a:rPr lang="tr-TR" sz="2000" err="1">
                <a:ea typeface="+mn-lt"/>
                <a:cs typeface="+mn-lt"/>
              </a:rPr>
              <a:t>blockchain</a:t>
            </a:r>
            <a:r>
              <a:rPr lang="tr-TR" sz="2000" dirty="0">
                <a:ea typeface="+mn-lt"/>
                <a:cs typeface="+mn-lt"/>
              </a:rPr>
              <a:t> </a:t>
            </a:r>
            <a:r>
              <a:rPr lang="tr-TR" sz="2000" err="1">
                <a:ea typeface="+mn-lt"/>
                <a:cs typeface="+mn-lt"/>
              </a:rPr>
              <a:t>technology</a:t>
            </a:r>
            <a:r>
              <a:rPr lang="tr-TR" sz="2000" dirty="0">
                <a:ea typeface="+mn-lt"/>
                <a:cs typeface="+mn-lt"/>
              </a:rPr>
              <a:t> an </a:t>
            </a:r>
            <a:r>
              <a:rPr lang="tr-TR" sz="2000" err="1">
                <a:ea typeface="+mn-lt"/>
                <a:cs typeface="+mn-lt"/>
              </a:rPr>
              <a:t>attractive</a:t>
            </a:r>
            <a:r>
              <a:rPr lang="tr-TR" sz="2000" dirty="0">
                <a:ea typeface="+mn-lt"/>
                <a:cs typeface="+mn-lt"/>
              </a:rPr>
              <a:t> </a:t>
            </a:r>
            <a:r>
              <a:rPr lang="tr-TR" sz="2000" err="1">
                <a:ea typeface="+mn-lt"/>
                <a:cs typeface="+mn-lt"/>
              </a:rPr>
              <a:t>option</a:t>
            </a:r>
            <a:r>
              <a:rPr lang="tr-TR" sz="2000" dirty="0">
                <a:ea typeface="+mn-lt"/>
                <a:cs typeface="+mn-lt"/>
              </a:rPr>
              <a:t> </a:t>
            </a:r>
            <a:r>
              <a:rPr lang="tr-TR" sz="2000" err="1">
                <a:ea typeface="+mn-lt"/>
                <a:cs typeface="+mn-lt"/>
              </a:rPr>
              <a:t>for</a:t>
            </a:r>
            <a:r>
              <a:rPr lang="tr-TR" sz="2000" dirty="0">
                <a:ea typeface="+mn-lt"/>
                <a:cs typeface="+mn-lt"/>
              </a:rPr>
              <a:t> </a:t>
            </a:r>
            <a:r>
              <a:rPr lang="tr-TR" sz="2000" err="1">
                <a:ea typeface="+mn-lt"/>
                <a:cs typeface="+mn-lt"/>
              </a:rPr>
              <a:t>various</a:t>
            </a:r>
            <a:r>
              <a:rPr lang="tr-TR" sz="2000" dirty="0">
                <a:ea typeface="+mn-lt"/>
                <a:cs typeface="+mn-lt"/>
              </a:rPr>
              <a:t> </a:t>
            </a:r>
            <a:r>
              <a:rPr lang="tr-TR" sz="2000" err="1">
                <a:ea typeface="+mn-lt"/>
                <a:cs typeface="+mn-lt"/>
              </a:rPr>
              <a:t>industries</a:t>
            </a:r>
            <a:r>
              <a:rPr lang="tr-TR" sz="2000" dirty="0">
                <a:ea typeface="+mn-lt"/>
                <a:cs typeface="+mn-lt"/>
              </a:rPr>
              <a:t>.</a:t>
            </a:r>
          </a:p>
        </p:txBody>
      </p:sp>
      <p:sp>
        <p:nvSpPr>
          <p:cNvPr id="29" name="Rectangle 28">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Resim 7">
            <a:extLst>
              <a:ext uri="{FF2B5EF4-FFF2-40B4-BE49-F238E27FC236}">
                <a16:creationId xmlns:a16="http://schemas.microsoft.com/office/drawing/2014/main" id="{45312CCC-1890-DA98-BD16-7BD174610057}"/>
              </a:ext>
            </a:extLst>
          </p:cNvPr>
          <p:cNvPicPr>
            <a:picLocks noChangeAspect="1"/>
          </p:cNvPicPr>
          <p:nvPr/>
        </p:nvPicPr>
        <p:blipFill>
          <a:blip r:embed="rId2"/>
          <a:stretch>
            <a:fillRect/>
          </a:stretch>
        </p:blipFill>
        <p:spPr>
          <a:xfrm>
            <a:off x="7075967" y="1370108"/>
            <a:ext cx="4170530" cy="4149676"/>
          </a:xfrm>
          <a:prstGeom prst="rect">
            <a:avLst/>
          </a:prstGeom>
        </p:spPr>
      </p:pic>
    </p:spTree>
    <p:extLst>
      <p:ext uri="{BB962C8B-B14F-4D97-AF65-F5344CB8AC3E}">
        <p14:creationId xmlns:p14="http://schemas.microsoft.com/office/powerpoint/2010/main" val="1355428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7B7B9A9-A1AE-5624-9180-8868B8FFFC56}"/>
              </a:ext>
            </a:extLst>
          </p:cNvPr>
          <p:cNvSpPr>
            <a:spLocks noGrp="1"/>
          </p:cNvSpPr>
          <p:nvPr>
            <p:ph type="title"/>
          </p:nvPr>
        </p:nvSpPr>
        <p:spPr>
          <a:xfrm>
            <a:off x="6513788" y="365125"/>
            <a:ext cx="4840010" cy="1807305"/>
          </a:xfrm>
        </p:spPr>
        <p:txBody>
          <a:bodyPr>
            <a:normAutofit/>
          </a:bodyPr>
          <a:lstStyle/>
          <a:p>
            <a:r>
              <a:rPr lang="tr-TR" dirty="0" err="1">
                <a:ea typeface="Calibri Light"/>
                <a:cs typeface="Calibri Light"/>
              </a:rPr>
              <a:t>Further</a:t>
            </a:r>
            <a:r>
              <a:rPr lang="tr-TR" dirty="0">
                <a:ea typeface="Calibri Light"/>
                <a:cs typeface="Calibri Light"/>
              </a:rPr>
              <a:t> </a:t>
            </a:r>
            <a:r>
              <a:rPr lang="tr-TR" dirty="0" err="1">
                <a:ea typeface="Calibri Light"/>
                <a:cs typeface="Calibri Light"/>
              </a:rPr>
              <a:t>Resources</a:t>
            </a:r>
          </a:p>
        </p:txBody>
      </p:sp>
      <p:pic>
        <p:nvPicPr>
          <p:cNvPr id="5" name="Picture 4" descr="Blue blocks and networks technology background">
            <a:extLst>
              <a:ext uri="{FF2B5EF4-FFF2-40B4-BE49-F238E27FC236}">
                <a16:creationId xmlns:a16="http://schemas.microsoft.com/office/drawing/2014/main" id="{459D2B7F-B17E-F5CD-65B3-456CA8F8F6AD}"/>
              </a:ext>
            </a:extLst>
          </p:cNvPr>
          <p:cNvPicPr>
            <a:picLocks noChangeAspect="1"/>
          </p:cNvPicPr>
          <p:nvPr/>
        </p:nvPicPr>
        <p:blipFill rotWithShape="1">
          <a:blip r:embed="rId2"/>
          <a:srcRect l="8819" r="41011" b="-43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İçerik Yer Tutucusu 2">
            <a:extLst>
              <a:ext uri="{FF2B5EF4-FFF2-40B4-BE49-F238E27FC236}">
                <a16:creationId xmlns:a16="http://schemas.microsoft.com/office/drawing/2014/main" id="{EF4690D4-468D-EF98-448F-EC5029A58B9F}"/>
              </a:ext>
            </a:extLst>
          </p:cNvPr>
          <p:cNvSpPr>
            <a:spLocks noGrp="1"/>
          </p:cNvSpPr>
          <p:nvPr>
            <p:ph idx="1"/>
          </p:nvPr>
        </p:nvSpPr>
        <p:spPr>
          <a:xfrm>
            <a:off x="6513788" y="2333297"/>
            <a:ext cx="5458236" cy="3843666"/>
          </a:xfrm>
        </p:spPr>
        <p:txBody>
          <a:bodyPr vert="horz" lIns="91440" tIns="45720" rIns="91440" bIns="45720" rtlCol="0" anchor="t">
            <a:normAutofit/>
          </a:bodyPr>
          <a:lstStyle/>
          <a:p>
            <a:r>
              <a:rPr lang="tr-TR" sz="2000" dirty="0">
                <a:ea typeface="+mn-lt"/>
                <a:cs typeface="+mn-lt"/>
                <a:hlinkClick r:id="rId3"/>
              </a:rPr>
              <a:t>https://www.youtube.com/@PatrickAlphaC</a:t>
            </a:r>
          </a:p>
          <a:p>
            <a:r>
              <a:rPr lang="tr-TR" sz="2000" dirty="0">
                <a:ea typeface="+mn-lt"/>
                <a:cs typeface="+mn-lt"/>
              </a:rPr>
              <a:t>https://www.youtube.com/@austingriffith3550/videos</a:t>
            </a:r>
          </a:p>
          <a:p>
            <a:r>
              <a:rPr lang="tr-TR" sz="2000" dirty="0">
                <a:ea typeface="+mn-lt"/>
                <a:cs typeface="+mn-lt"/>
              </a:rPr>
              <a:t>https://www.youtube.com/@Web3_Club</a:t>
            </a:r>
          </a:p>
          <a:p>
            <a:r>
              <a:rPr lang="tr-TR" sz="2000" dirty="0">
                <a:ea typeface="+mn-lt"/>
                <a:cs typeface="+mn-lt"/>
              </a:rPr>
              <a:t>https://www.youtube.com/@freecodecamp</a:t>
            </a:r>
          </a:p>
          <a:p>
            <a:r>
              <a:rPr lang="tr-TR" sz="2000" dirty="0">
                <a:ea typeface="+mn-lt"/>
                <a:cs typeface="+mn-lt"/>
              </a:rPr>
              <a:t>https://www.youtube.com/@CagatayAkkas</a:t>
            </a:r>
            <a:endParaRPr lang="tr-TR">
              <a:cs typeface="Calibri"/>
            </a:endParaRPr>
          </a:p>
          <a:p>
            <a:r>
              <a:rPr lang="tr-TR" sz="2000" dirty="0">
                <a:ea typeface="+mn-lt"/>
                <a:cs typeface="+mn-lt"/>
                <a:hlinkClick r:id="rId4"/>
              </a:rPr>
              <a:t>https://medium.com/@CagatayAkkas</a:t>
            </a:r>
            <a:endParaRPr lang="tr-TR">
              <a:cs typeface="Calibri"/>
            </a:endParaRPr>
          </a:p>
          <a:p>
            <a:endParaRPr lang="tr-TR" sz="2000" dirty="0">
              <a:ea typeface="+mn-lt"/>
              <a:cs typeface="+mn-lt"/>
            </a:endParaRPr>
          </a:p>
          <a:p>
            <a:endParaRPr lang="tr-TR" sz="2000">
              <a:ea typeface="Calibri"/>
              <a:cs typeface="Calibri"/>
            </a:endParaRPr>
          </a:p>
        </p:txBody>
      </p:sp>
    </p:spTree>
    <p:extLst>
      <p:ext uri="{BB962C8B-B14F-4D97-AF65-F5344CB8AC3E}">
        <p14:creationId xmlns:p14="http://schemas.microsoft.com/office/powerpoint/2010/main" val="697811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377462D-89AE-588A-9613-77A3390EDF7F}"/>
              </a:ext>
            </a:extLst>
          </p:cNvPr>
          <p:cNvSpPr>
            <a:spLocks noGrp="1"/>
          </p:cNvSpPr>
          <p:nvPr>
            <p:ph type="title"/>
          </p:nvPr>
        </p:nvSpPr>
        <p:spPr>
          <a:xfrm>
            <a:off x="6513788" y="-324988"/>
            <a:ext cx="5576610" cy="1807305"/>
          </a:xfrm>
        </p:spPr>
        <p:txBody>
          <a:bodyPr>
            <a:normAutofit/>
          </a:bodyPr>
          <a:lstStyle/>
          <a:p>
            <a:r>
              <a:rPr lang="tr-TR" dirty="0" err="1">
                <a:cs typeface="Calibri Light"/>
              </a:rPr>
              <a:t>Even</a:t>
            </a:r>
            <a:r>
              <a:rPr lang="tr-TR" dirty="0">
                <a:cs typeface="Calibri Light"/>
              </a:rPr>
              <a:t> </a:t>
            </a:r>
            <a:r>
              <a:rPr lang="tr-TR" dirty="0" err="1">
                <a:cs typeface="Calibri Light"/>
              </a:rPr>
              <a:t>Further</a:t>
            </a:r>
            <a:r>
              <a:rPr lang="tr-TR" dirty="0">
                <a:cs typeface="Calibri Light"/>
              </a:rPr>
              <a:t> </a:t>
            </a:r>
            <a:r>
              <a:rPr lang="tr-TR" dirty="0" err="1">
                <a:cs typeface="Calibri Light"/>
              </a:rPr>
              <a:t>Resources</a:t>
            </a:r>
            <a:endParaRPr lang="tr-TR" dirty="0" err="1"/>
          </a:p>
        </p:txBody>
      </p:sp>
      <p:pic>
        <p:nvPicPr>
          <p:cNvPr id="5" name="Picture 4" descr="Blue blocks and networks technology background">
            <a:extLst>
              <a:ext uri="{FF2B5EF4-FFF2-40B4-BE49-F238E27FC236}">
                <a16:creationId xmlns:a16="http://schemas.microsoft.com/office/drawing/2014/main" id="{4CEBA903-15E9-EA1C-7B0C-1F67F425D10F}"/>
              </a:ext>
            </a:extLst>
          </p:cNvPr>
          <p:cNvPicPr>
            <a:picLocks noChangeAspect="1"/>
          </p:cNvPicPr>
          <p:nvPr/>
        </p:nvPicPr>
        <p:blipFill rotWithShape="1">
          <a:blip r:embed="rId2"/>
          <a:srcRect l="8575" r="41479"/>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İçerik Yer Tutucusu 2">
            <a:extLst>
              <a:ext uri="{FF2B5EF4-FFF2-40B4-BE49-F238E27FC236}">
                <a16:creationId xmlns:a16="http://schemas.microsoft.com/office/drawing/2014/main" id="{103B23C4-903C-2F2B-88FB-17171460694D}"/>
              </a:ext>
            </a:extLst>
          </p:cNvPr>
          <p:cNvSpPr>
            <a:spLocks noGrp="1"/>
          </p:cNvSpPr>
          <p:nvPr>
            <p:ph idx="1"/>
          </p:nvPr>
        </p:nvSpPr>
        <p:spPr>
          <a:xfrm>
            <a:off x="6513788" y="996203"/>
            <a:ext cx="4840010" cy="5180760"/>
          </a:xfrm>
        </p:spPr>
        <p:txBody>
          <a:bodyPr vert="horz" lIns="91440" tIns="45720" rIns="91440" bIns="45720" rtlCol="0" anchor="t">
            <a:normAutofit fontScale="92500" lnSpcReduction="20000"/>
          </a:bodyPr>
          <a:lstStyle/>
          <a:p>
            <a:r>
              <a:rPr lang="tr-TR" sz="2000" dirty="0" err="1">
                <a:cs typeface="Calibri"/>
              </a:rPr>
              <a:t>Blockchain</a:t>
            </a:r>
            <a:r>
              <a:rPr lang="tr-TR" sz="2000" dirty="0">
                <a:cs typeface="Calibri"/>
              </a:rPr>
              <a:t> </a:t>
            </a:r>
            <a:r>
              <a:rPr lang="tr-TR" sz="2000" dirty="0" err="1">
                <a:cs typeface="Calibri"/>
              </a:rPr>
              <a:t>simulation</a:t>
            </a:r>
            <a:r>
              <a:rPr lang="tr-TR" sz="2000" dirty="0">
                <a:cs typeface="Calibri"/>
              </a:rPr>
              <a:t> : </a:t>
            </a:r>
            <a:r>
              <a:rPr lang="tr-TR" sz="2000" dirty="0">
                <a:ea typeface="+mn-lt"/>
                <a:cs typeface="+mn-lt"/>
                <a:hlinkClick r:id="rId3"/>
              </a:rPr>
              <a:t>https://guggero.github.io/blockchain-demo/#!/blockchain</a:t>
            </a:r>
            <a:endParaRPr lang="tr-TR" sz="2000" dirty="0">
              <a:cs typeface="Calibri"/>
            </a:endParaRPr>
          </a:p>
          <a:p>
            <a:r>
              <a:rPr lang="tr-TR" sz="2000" dirty="0" err="1">
                <a:cs typeface="Calibri"/>
              </a:rPr>
              <a:t>Roadmap</a:t>
            </a:r>
            <a:r>
              <a:rPr lang="tr-TR" sz="2000" dirty="0">
                <a:cs typeface="Calibri"/>
              </a:rPr>
              <a:t>: </a:t>
            </a:r>
            <a:r>
              <a:rPr lang="tr-TR" sz="2000" dirty="0">
                <a:ea typeface="+mn-lt"/>
                <a:cs typeface="+mn-lt"/>
                <a:hlinkClick r:id="rId4"/>
              </a:rPr>
              <a:t>https://medium.com/gs-developer-community/solidity-roadmap-2023-f9c43c659452</a:t>
            </a:r>
            <a:endParaRPr lang="tr-TR" sz="2000">
              <a:ea typeface="+mn-lt"/>
              <a:cs typeface="+mn-lt"/>
            </a:endParaRPr>
          </a:p>
          <a:p>
            <a:r>
              <a:rPr lang="tr-TR" sz="2000" dirty="0" err="1">
                <a:cs typeface="Calibri"/>
              </a:rPr>
              <a:t>Tx.street</a:t>
            </a:r>
            <a:r>
              <a:rPr lang="tr-TR" sz="2000" dirty="0">
                <a:cs typeface="Calibri"/>
              </a:rPr>
              <a:t> : </a:t>
            </a:r>
            <a:r>
              <a:rPr lang="tr-TR" sz="2000" dirty="0">
                <a:ea typeface="+mn-lt"/>
                <a:cs typeface="+mn-lt"/>
                <a:hlinkClick r:id="rId5"/>
              </a:rPr>
              <a:t>https://txstreet.com/v/eth-btc</a:t>
            </a:r>
            <a:endParaRPr lang="tr-TR" sz="2000" dirty="0">
              <a:ea typeface="+mn-lt"/>
              <a:cs typeface="+mn-lt"/>
            </a:endParaRPr>
          </a:p>
          <a:p>
            <a:r>
              <a:rPr lang="tr-TR" sz="2000" dirty="0" err="1">
                <a:cs typeface="Calibri"/>
              </a:rPr>
              <a:t>Ethernaut</a:t>
            </a:r>
            <a:r>
              <a:rPr lang="tr-TR" sz="2000" dirty="0">
                <a:cs typeface="Calibri"/>
              </a:rPr>
              <a:t> : </a:t>
            </a:r>
            <a:r>
              <a:rPr lang="tr-TR" sz="2000" dirty="0">
                <a:ea typeface="+mn-lt"/>
                <a:cs typeface="+mn-lt"/>
                <a:hlinkClick r:id="rId6"/>
              </a:rPr>
              <a:t>https://ethernaut.openzeppelin.com/level/0x40055E69E7EB12620c8CCBCCAb1F187883301c30</a:t>
            </a:r>
            <a:endParaRPr lang="tr-TR" sz="2000" dirty="0">
              <a:ea typeface="+mn-lt"/>
              <a:cs typeface="+mn-lt"/>
            </a:endParaRPr>
          </a:p>
          <a:p>
            <a:r>
              <a:rPr lang="tr-TR" sz="2000" dirty="0" err="1">
                <a:cs typeface="Calibri"/>
              </a:rPr>
              <a:t>MetaMask</a:t>
            </a:r>
            <a:r>
              <a:rPr lang="tr-TR" sz="2000" dirty="0">
                <a:cs typeface="Calibri"/>
              </a:rPr>
              <a:t> : </a:t>
            </a:r>
            <a:r>
              <a:rPr lang="tr-TR" sz="2000" dirty="0">
                <a:ea typeface="+mn-lt"/>
                <a:cs typeface="+mn-lt"/>
                <a:hlinkClick r:id="rId7"/>
              </a:rPr>
              <a:t>https://chrome.google.com/webstore/detail/metamask/nkbihfbeogaeaoehlefnkodbefgpgknn</a:t>
            </a:r>
            <a:endParaRPr lang="tr-TR" sz="2000" dirty="0">
              <a:ea typeface="+mn-lt"/>
              <a:cs typeface="+mn-lt"/>
            </a:endParaRPr>
          </a:p>
          <a:p>
            <a:r>
              <a:rPr lang="tr-TR" sz="2000" dirty="0" err="1">
                <a:cs typeface="Calibri"/>
              </a:rPr>
              <a:t>Recomended</a:t>
            </a:r>
            <a:r>
              <a:rPr lang="tr-TR" sz="2000" dirty="0">
                <a:cs typeface="Calibri"/>
              </a:rPr>
              <a:t> Course : </a:t>
            </a:r>
            <a:r>
              <a:rPr lang="tr-TR" sz="2000" dirty="0">
                <a:ea typeface="+mn-lt"/>
                <a:cs typeface="+mn-lt"/>
                <a:hlinkClick r:id="rId8"/>
              </a:rPr>
              <a:t>https://www.youtube.com/watch?v=gyMwXuJrbJQ</a:t>
            </a:r>
            <a:endParaRPr lang="tr-TR" sz="2000" dirty="0">
              <a:ea typeface="+mn-lt"/>
              <a:cs typeface="+mn-lt"/>
            </a:endParaRPr>
          </a:p>
          <a:p>
            <a:r>
              <a:rPr lang="tr-TR" sz="2000" dirty="0" err="1">
                <a:cs typeface="Calibri"/>
              </a:rPr>
              <a:t>Remix</a:t>
            </a:r>
            <a:r>
              <a:rPr lang="tr-TR" sz="2000" dirty="0">
                <a:cs typeface="Calibri"/>
              </a:rPr>
              <a:t> IDE : </a:t>
            </a:r>
            <a:r>
              <a:rPr lang="tr-TR" sz="2000" dirty="0">
                <a:ea typeface="+mn-lt"/>
                <a:cs typeface="+mn-lt"/>
                <a:hlinkClick r:id="rId9"/>
              </a:rPr>
              <a:t>https://remix.ethereum.org/</a:t>
            </a:r>
          </a:p>
          <a:p>
            <a:endParaRPr lang="tr-TR" sz="2000" dirty="0">
              <a:ea typeface="+mn-lt"/>
              <a:cs typeface="+mn-lt"/>
            </a:endParaRPr>
          </a:p>
        </p:txBody>
      </p:sp>
    </p:spTree>
    <p:extLst>
      <p:ext uri="{BB962C8B-B14F-4D97-AF65-F5344CB8AC3E}">
        <p14:creationId xmlns:p14="http://schemas.microsoft.com/office/powerpoint/2010/main" val="1840113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Resim 4" descr="metin, cihaz, kontrol paneli içeren bir resim&#10;&#10;Açıklama otomatik olarak oluşturuldu">
            <a:extLst>
              <a:ext uri="{FF2B5EF4-FFF2-40B4-BE49-F238E27FC236}">
                <a16:creationId xmlns:a16="http://schemas.microsoft.com/office/drawing/2014/main" id="{5F6A7147-C54B-D548-BC5E-5FF92628B457}"/>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E6EF731-CF40-CCA7-6FE0-424611C1F9CA}"/>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is blockchain?</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599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296DB2F-4F2C-22F3-8212-4F2444B80801}"/>
              </a:ext>
            </a:extLst>
          </p:cNvPr>
          <p:cNvSpPr>
            <a:spLocks noGrp="1"/>
          </p:cNvSpPr>
          <p:nvPr>
            <p:ph type="title"/>
          </p:nvPr>
        </p:nvSpPr>
        <p:spPr>
          <a:xfrm>
            <a:off x="838201" y="365125"/>
            <a:ext cx="5251316" cy="1807305"/>
          </a:xfrm>
        </p:spPr>
        <p:txBody>
          <a:bodyPr>
            <a:normAutofit/>
          </a:bodyPr>
          <a:lstStyle/>
          <a:p>
            <a:r>
              <a:rPr lang="tr-TR" err="1">
                <a:cs typeface="Calibri Light"/>
              </a:rPr>
              <a:t>Blockchain</a:t>
            </a:r>
            <a:endParaRPr lang="tr-TR" err="1"/>
          </a:p>
        </p:txBody>
      </p:sp>
      <p:sp>
        <p:nvSpPr>
          <p:cNvPr id="3" name="İçerik Yer Tutucusu 2">
            <a:extLst>
              <a:ext uri="{FF2B5EF4-FFF2-40B4-BE49-F238E27FC236}">
                <a16:creationId xmlns:a16="http://schemas.microsoft.com/office/drawing/2014/main" id="{3E4A0B6B-FF26-1AEC-0542-66CBE21EFEEE}"/>
              </a:ext>
            </a:extLst>
          </p:cNvPr>
          <p:cNvSpPr>
            <a:spLocks noGrp="1"/>
          </p:cNvSpPr>
          <p:nvPr>
            <p:ph idx="1"/>
          </p:nvPr>
        </p:nvSpPr>
        <p:spPr>
          <a:xfrm>
            <a:off x="838200" y="2333297"/>
            <a:ext cx="4619621" cy="3843666"/>
          </a:xfrm>
        </p:spPr>
        <p:txBody>
          <a:bodyPr vert="horz" lIns="91440" tIns="45720" rIns="91440" bIns="45720" rtlCol="0" anchor="t">
            <a:normAutofit/>
          </a:bodyPr>
          <a:lstStyle/>
          <a:p>
            <a:r>
              <a:rPr lang="tr-TR" sz="2000" err="1">
                <a:ea typeface="+mn-lt"/>
                <a:cs typeface="+mn-lt"/>
              </a:rPr>
              <a:t>Blockchain</a:t>
            </a:r>
            <a:r>
              <a:rPr lang="tr-TR" sz="2000" dirty="0">
                <a:ea typeface="+mn-lt"/>
                <a:cs typeface="+mn-lt"/>
              </a:rPr>
              <a:t> is a </a:t>
            </a:r>
            <a:r>
              <a:rPr lang="tr-TR" sz="2000" err="1">
                <a:solidFill>
                  <a:srgbClr val="00B0F0"/>
                </a:solidFill>
                <a:ea typeface="+mn-lt"/>
                <a:cs typeface="+mn-lt"/>
              </a:rPr>
              <a:t>decentralized</a:t>
            </a:r>
            <a:r>
              <a:rPr lang="tr-TR" sz="2000" dirty="0">
                <a:ea typeface="+mn-lt"/>
                <a:cs typeface="+mn-lt"/>
              </a:rPr>
              <a:t>, </a:t>
            </a:r>
            <a:r>
              <a:rPr lang="tr-TR" sz="2000" err="1">
                <a:solidFill>
                  <a:srgbClr val="00B0F0"/>
                </a:solidFill>
                <a:ea typeface="+mn-lt"/>
                <a:cs typeface="+mn-lt"/>
              </a:rPr>
              <a:t>transparent</a:t>
            </a:r>
            <a:r>
              <a:rPr lang="tr-TR" sz="2000" dirty="0">
                <a:ea typeface="+mn-lt"/>
                <a:cs typeface="+mn-lt"/>
              </a:rPr>
              <a:t>, </a:t>
            </a:r>
            <a:r>
              <a:rPr lang="tr-TR" sz="2000" err="1">
                <a:ea typeface="+mn-lt"/>
                <a:cs typeface="+mn-lt"/>
              </a:rPr>
              <a:t>and</a:t>
            </a:r>
            <a:r>
              <a:rPr lang="tr-TR" sz="2000" dirty="0">
                <a:ea typeface="+mn-lt"/>
                <a:cs typeface="+mn-lt"/>
              </a:rPr>
              <a:t> </a:t>
            </a:r>
            <a:r>
              <a:rPr lang="tr-TR" sz="2000" err="1">
                <a:ea typeface="+mn-lt"/>
                <a:cs typeface="+mn-lt"/>
              </a:rPr>
              <a:t>secure</a:t>
            </a:r>
            <a:r>
              <a:rPr lang="tr-TR" sz="2000" dirty="0">
                <a:ea typeface="+mn-lt"/>
                <a:cs typeface="+mn-lt"/>
              </a:rPr>
              <a:t> </a:t>
            </a:r>
            <a:r>
              <a:rPr lang="tr-TR" sz="2000" err="1">
                <a:ea typeface="+mn-lt"/>
                <a:cs typeface="+mn-lt"/>
              </a:rPr>
              <a:t>distributed</a:t>
            </a:r>
            <a:r>
              <a:rPr lang="tr-TR" sz="2000" dirty="0">
                <a:ea typeface="+mn-lt"/>
                <a:cs typeface="+mn-lt"/>
              </a:rPr>
              <a:t> </a:t>
            </a:r>
            <a:r>
              <a:rPr lang="tr-TR" sz="2000" err="1">
                <a:ea typeface="+mn-lt"/>
                <a:cs typeface="+mn-lt"/>
              </a:rPr>
              <a:t>ledger</a:t>
            </a:r>
            <a:r>
              <a:rPr lang="tr-TR" sz="2000" dirty="0">
                <a:ea typeface="+mn-lt"/>
                <a:cs typeface="+mn-lt"/>
              </a:rPr>
              <a:t> </a:t>
            </a:r>
            <a:r>
              <a:rPr lang="tr-TR" sz="2000" err="1">
                <a:ea typeface="+mn-lt"/>
                <a:cs typeface="+mn-lt"/>
              </a:rPr>
              <a:t>technology</a:t>
            </a:r>
            <a:r>
              <a:rPr lang="tr-TR" sz="2000" dirty="0">
                <a:ea typeface="+mn-lt"/>
                <a:cs typeface="+mn-lt"/>
              </a:rPr>
              <a:t> </a:t>
            </a:r>
            <a:r>
              <a:rPr lang="tr-TR" sz="2000" err="1">
                <a:ea typeface="+mn-lt"/>
                <a:cs typeface="+mn-lt"/>
              </a:rPr>
              <a:t>that</a:t>
            </a:r>
            <a:r>
              <a:rPr lang="tr-TR" sz="2000" dirty="0">
                <a:ea typeface="+mn-lt"/>
                <a:cs typeface="+mn-lt"/>
              </a:rPr>
              <a:t> </a:t>
            </a:r>
            <a:r>
              <a:rPr lang="tr-TR" sz="2000" err="1">
                <a:ea typeface="+mn-lt"/>
                <a:cs typeface="+mn-lt"/>
              </a:rPr>
              <a:t>uses</a:t>
            </a:r>
            <a:r>
              <a:rPr lang="tr-TR" sz="2000" dirty="0">
                <a:ea typeface="+mn-lt"/>
                <a:cs typeface="+mn-lt"/>
              </a:rPr>
              <a:t> </a:t>
            </a:r>
            <a:r>
              <a:rPr lang="tr-TR" sz="2000" err="1">
                <a:solidFill>
                  <a:srgbClr val="00B0F0"/>
                </a:solidFill>
                <a:ea typeface="+mn-lt"/>
                <a:cs typeface="+mn-lt"/>
              </a:rPr>
              <a:t>cryptography</a:t>
            </a:r>
            <a:r>
              <a:rPr lang="tr-TR" sz="2000" dirty="0">
                <a:ea typeface="+mn-lt"/>
                <a:cs typeface="+mn-lt"/>
              </a:rPr>
              <a:t> </a:t>
            </a:r>
            <a:r>
              <a:rPr lang="tr-TR" sz="2000" err="1">
                <a:ea typeface="+mn-lt"/>
                <a:cs typeface="+mn-lt"/>
              </a:rPr>
              <a:t>to</a:t>
            </a:r>
            <a:r>
              <a:rPr lang="tr-TR" sz="2000" dirty="0">
                <a:ea typeface="+mn-lt"/>
                <a:cs typeface="+mn-lt"/>
              </a:rPr>
              <a:t> </a:t>
            </a:r>
            <a:r>
              <a:rPr lang="tr-TR" sz="2000" err="1">
                <a:ea typeface="+mn-lt"/>
                <a:cs typeface="+mn-lt"/>
              </a:rPr>
              <a:t>ensure</a:t>
            </a:r>
            <a:r>
              <a:rPr lang="tr-TR" sz="2000" dirty="0">
                <a:ea typeface="+mn-lt"/>
                <a:cs typeface="+mn-lt"/>
              </a:rPr>
              <a:t> </a:t>
            </a:r>
            <a:r>
              <a:rPr lang="tr-TR" sz="2000" err="1">
                <a:ea typeface="+mn-lt"/>
                <a:cs typeface="+mn-lt"/>
              </a:rPr>
              <a:t>the</a:t>
            </a:r>
            <a:r>
              <a:rPr lang="tr-TR" sz="2000" dirty="0">
                <a:ea typeface="+mn-lt"/>
                <a:cs typeface="+mn-lt"/>
              </a:rPr>
              <a:t> </a:t>
            </a:r>
            <a:r>
              <a:rPr lang="tr-TR" sz="2000" err="1">
                <a:ea typeface="+mn-lt"/>
                <a:cs typeface="+mn-lt"/>
              </a:rPr>
              <a:t>integrity</a:t>
            </a:r>
            <a:r>
              <a:rPr lang="tr-TR" sz="2000" dirty="0">
                <a:ea typeface="+mn-lt"/>
                <a:cs typeface="+mn-lt"/>
              </a:rPr>
              <a:t> </a:t>
            </a:r>
            <a:r>
              <a:rPr lang="tr-TR" sz="2000" err="1">
                <a:ea typeface="+mn-lt"/>
                <a:cs typeface="+mn-lt"/>
              </a:rPr>
              <a:t>and</a:t>
            </a:r>
            <a:r>
              <a:rPr lang="tr-TR" sz="2000" dirty="0">
                <a:ea typeface="+mn-lt"/>
                <a:cs typeface="+mn-lt"/>
              </a:rPr>
              <a:t> </a:t>
            </a:r>
            <a:r>
              <a:rPr lang="tr-TR" sz="2000" err="1">
                <a:ea typeface="+mn-lt"/>
                <a:cs typeface="+mn-lt"/>
              </a:rPr>
              <a:t>security</a:t>
            </a:r>
            <a:r>
              <a:rPr lang="tr-TR" sz="2000" dirty="0">
                <a:ea typeface="+mn-lt"/>
                <a:cs typeface="+mn-lt"/>
              </a:rPr>
              <a:t> of </a:t>
            </a:r>
            <a:r>
              <a:rPr lang="tr-TR" sz="2000" err="1">
                <a:ea typeface="+mn-lt"/>
                <a:cs typeface="+mn-lt"/>
              </a:rPr>
              <a:t>the</a:t>
            </a:r>
            <a:r>
              <a:rPr lang="tr-TR" sz="2000" dirty="0">
                <a:ea typeface="+mn-lt"/>
                <a:cs typeface="+mn-lt"/>
              </a:rPr>
              <a:t> data. </a:t>
            </a:r>
            <a:r>
              <a:rPr lang="tr-TR" sz="2000" err="1">
                <a:ea typeface="+mn-lt"/>
                <a:cs typeface="+mn-lt"/>
              </a:rPr>
              <a:t>It</a:t>
            </a:r>
            <a:r>
              <a:rPr lang="tr-TR" sz="2000" dirty="0">
                <a:ea typeface="+mn-lt"/>
                <a:cs typeface="+mn-lt"/>
              </a:rPr>
              <a:t> </a:t>
            </a:r>
            <a:r>
              <a:rPr lang="tr-TR" sz="2000" err="1">
                <a:ea typeface="+mn-lt"/>
                <a:cs typeface="+mn-lt"/>
              </a:rPr>
              <a:t>consists</a:t>
            </a:r>
            <a:r>
              <a:rPr lang="tr-TR" sz="2000" dirty="0">
                <a:ea typeface="+mn-lt"/>
                <a:cs typeface="+mn-lt"/>
              </a:rPr>
              <a:t> of a </a:t>
            </a:r>
            <a:r>
              <a:rPr lang="tr-TR" sz="2000" err="1">
                <a:ea typeface="+mn-lt"/>
                <a:cs typeface="+mn-lt"/>
              </a:rPr>
              <a:t>chain</a:t>
            </a:r>
            <a:r>
              <a:rPr lang="tr-TR" sz="2000" dirty="0">
                <a:ea typeface="+mn-lt"/>
                <a:cs typeface="+mn-lt"/>
              </a:rPr>
              <a:t> of </a:t>
            </a:r>
            <a:r>
              <a:rPr lang="tr-TR" sz="2000" err="1">
                <a:solidFill>
                  <a:srgbClr val="00B0F0"/>
                </a:solidFill>
                <a:ea typeface="+mn-lt"/>
                <a:cs typeface="+mn-lt"/>
              </a:rPr>
              <a:t>blocks</a:t>
            </a:r>
            <a:r>
              <a:rPr lang="tr-TR" sz="2000" dirty="0">
                <a:ea typeface="+mn-lt"/>
                <a:cs typeface="+mn-lt"/>
              </a:rPr>
              <a:t> </a:t>
            </a:r>
            <a:r>
              <a:rPr lang="tr-TR" sz="2000" err="1">
                <a:ea typeface="+mn-lt"/>
                <a:cs typeface="+mn-lt"/>
              </a:rPr>
              <a:t>containing</a:t>
            </a:r>
            <a:r>
              <a:rPr lang="tr-TR" sz="2000" dirty="0">
                <a:ea typeface="+mn-lt"/>
                <a:cs typeface="+mn-lt"/>
              </a:rPr>
              <a:t> </a:t>
            </a:r>
            <a:r>
              <a:rPr lang="tr-TR" sz="2000" err="1">
                <a:ea typeface="+mn-lt"/>
                <a:cs typeface="+mn-lt"/>
              </a:rPr>
              <a:t>verified</a:t>
            </a:r>
            <a:r>
              <a:rPr lang="tr-TR" sz="2000" dirty="0">
                <a:ea typeface="+mn-lt"/>
                <a:cs typeface="+mn-lt"/>
              </a:rPr>
              <a:t> </a:t>
            </a:r>
            <a:r>
              <a:rPr lang="tr-TR" sz="2000" err="1">
                <a:ea typeface="+mn-lt"/>
                <a:cs typeface="+mn-lt"/>
              </a:rPr>
              <a:t>transactions</a:t>
            </a:r>
            <a:r>
              <a:rPr lang="tr-TR" sz="2000" dirty="0">
                <a:ea typeface="+mn-lt"/>
                <a:cs typeface="+mn-lt"/>
              </a:rPr>
              <a:t>, </a:t>
            </a:r>
            <a:r>
              <a:rPr lang="tr-TR" sz="2000" err="1">
                <a:ea typeface="+mn-lt"/>
                <a:cs typeface="+mn-lt"/>
              </a:rPr>
              <a:t>which</a:t>
            </a:r>
            <a:r>
              <a:rPr lang="tr-TR" sz="2000" dirty="0">
                <a:ea typeface="+mn-lt"/>
                <a:cs typeface="+mn-lt"/>
              </a:rPr>
              <a:t> </a:t>
            </a:r>
            <a:r>
              <a:rPr lang="tr-TR" sz="2000" err="1">
                <a:ea typeface="+mn-lt"/>
                <a:cs typeface="+mn-lt"/>
              </a:rPr>
              <a:t>enables</a:t>
            </a:r>
            <a:r>
              <a:rPr lang="tr-TR" sz="2000" dirty="0">
                <a:ea typeface="+mn-lt"/>
                <a:cs typeface="+mn-lt"/>
              </a:rPr>
              <a:t> multiple </a:t>
            </a:r>
            <a:r>
              <a:rPr lang="tr-TR" sz="2000" err="1">
                <a:ea typeface="+mn-lt"/>
                <a:cs typeface="+mn-lt"/>
              </a:rPr>
              <a:t>parties</a:t>
            </a:r>
            <a:r>
              <a:rPr lang="tr-TR" sz="2000" dirty="0">
                <a:ea typeface="+mn-lt"/>
                <a:cs typeface="+mn-lt"/>
              </a:rPr>
              <a:t> </a:t>
            </a:r>
            <a:r>
              <a:rPr lang="tr-TR" sz="2000" err="1">
                <a:ea typeface="+mn-lt"/>
                <a:cs typeface="+mn-lt"/>
              </a:rPr>
              <a:t>to</a:t>
            </a:r>
            <a:r>
              <a:rPr lang="tr-TR" sz="2000" dirty="0">
                <a:ea typeface="+mn-lt"/>
                <a:cs typeface="+mn-lt"/>
              </a:rPr>
              <a:t> </a:t>
            </a:r>
            <a:r>
              <a:rPr lang="tr-TR" sz="2000" err="1">
                <a:ea typeface="+mn-lt"/>
                <a:cs typeface="+mn-lt"/>
              </a:rPr>
              <a:t>have</a:t>
            </a:r>
            <a:r>
              <a:rPr lang="tr-TR" sz="2000" dirty="0">
                <a:ea typeface="+mn-lt"/>
                <a:cs typeface="+mn-lt"/>
              </a:rPr>
              <a:t> a </a:t>
            </a:r>
            <a:r>
              <a:rPr lang="tr-TR" sz="2000" err="1">
                <a:ea typeface="+mn-lt"/>
                <a:cs typeface="+mn-lt"/>
              </a:rPr>
              <a:t>copy</a:t>
            </a:r>
            <a:r>
              <a:rPr lang="tr-TR" sz="2000" dirty="0">
                <a:ea typeface="+mn-lt"/>
                <a:cs typeface="+mn-lt"/>
              </a:rPr>
              <a:t> of a </a:t>
            </a:r>
            <a:r>
              <a:rPr lang="tr-TR" sz="2000" err="1">
                <a:solidFill>
                  <a:srgbClr val="00B0F0"/>
                </a:solidFill>
                <a:ea typeface="+mn-lt"/>
                <a:cs typeface="+mn-lt"/>
              </a:rPr>
              <a:t>shared</a:t>
            </a:r>
            <a:r>
              <a:rPr lang="tr-TR" sz="2000" dirty="0">
                <a:solidFill>
                  <a:srgbClr val="00B0F0"/>
                </a:solidFill>
                <a:ea typeface="+mn-lt"/>
                <a:cs typeface="+mn-lt"/>
              </a:rPr>
              <a:t> </a:t>
            </a:r>
            <a:r>
              <a:rPr lang="tr-TR" sz="2000" err="1">
                <a:solidFill>
                  <a:srgbClr val="00B0F0"/>
                </a:solidFill>
                <a:ea typeface="+mn-lt"/>
                <a:cs typeface="+mn-lt"/>
              </a:rPr>
              <a:t>database</a:t>
            </a:r>
            <a:r>
              <a:rPr lang="tr-TR" sz="2000" dirty="0">
                <a:ea typeface="+mn-lt"/>
                <a:cs typeface="+mn-lt"/>
              </a:rPr>
              <a:t> </a:t>
            </a:r>
            <a:r>
              <a:rPr lang="tr-TR" sz="2000" err="1">
                <a:ea typeface="+mn-lt"/>
                <a:cs typeface="+mn-lt"/>
              </a:rPr>
              <a:t>without</a:t>
            </a:r>
            <a:r>
              <a:rPr lang="tr-TR" sz="2000" dirty="0">
                <a:ea typeface="+mn-lt"/>
                <a:cs typeface="+mn-lt"/>
              </a:rPr>
              <a:t> </a:t>
            </a:r>
            <a:r>
              <a:rPr lang="tr-TR" sz="2000" err="1">
                <a:ea typeface="+mn-lt"/>
                <a:cs typeface="+mn-lt"/>
              </a:rPr>
              <a:t>the</a:t>
            </a:r>
            <a:r>
              <a:rPr lang="tr-TR" sz="2000" dirty="0">
                <a:ea typeface="+mn-lt"/>
                <a:cs typeface="+mn-lt"/>
              </a:rPr>
              <a:t> </a:t>
            </a:r>
            <a:r>
              <a:rPr lang="tr-TR" sz="2000" err="1">
                <a:ea typeface="+mn-lt"/>
                <a:cs typeface="+mn-lt"/>
              </a:rPr>
              <a:t>need</a:t>
            </a:r>
            <a:r>
              <a:rPr lang="tr-TR" sz="2000" dirty="0">
                <a:ea typeface="+mn-lt"/>
                <a:cs typeface="+mn-lt"/>
              </a:rPr>
              <a:t> </a:t>
            </a:r>
            <a:r>
              <a:rPr lang="tr-TR" sz="2000" err="1">
                <a:ea typeface="+mn-lt"/>
                <a:cs typeface="+mn-lt"/>
              </a:rPr>
              <a:t>for</a:t>
            </a:r>
            <a:r>
              <a:rPr lang="tr-TR" sz="2000" dirty="0">
                <a:ea typeface="+mn-lt"/>
                <a:cs typeface="+mn-lt"/>
              </a:rPr>
              <a:t> </a:t>
            </a:r>
            <a:r>
              <a:rPr lang="tr-TR" sz="2000" err="1">
                <a:ea typeface="+mn-lt"/>
                <a:cs typeface="+mn-lt"/>
              </a:rPr>
              <a:t>intermediaries</a:t>
            </a:r>
            <a:r>
              <a:rPr lang="tr-TR" sz="2000" dirty="0">
                <a:ea typeface="+mn-lt"/>
                <a:cs typeface="+mn-lt"/>
              </a:rPr>
              <a:t>. </a:t>
            </a:r>
            <a:r>
              <a:rPr lang="tr-TR" sz="2000" err="1">
                <a:ea typeface="+mn-lt"/>
                <a:cs typeface="+mn-lt"/>
              </a:rPr>
              <a:t>Blockchain</a:t>
            </a:r>
            <a:r>
              <a:rPr lang="tr-TR" sz="2000" dirty="0">
                <a:ea typeface="+mn-lt"/>
                <a:cs typeface="+mn-lt"/>
              </a:rPr>
              <a:t> has a </a:t>
            </a:r>
            <a:r>
              <a:rPr lang="tr-TR" sz="2000" err="1">
                <a:ea typeface="+mn-lt"/>
                <a:cs typeface="+mn-lt"/>
              </a:rPr>
              <a:t>wide</a:t>
            </a:r>
            <a:r>
              <a:rPr lang="tr-TR" sz="2000" dirty="0">
                <a:ea typeface="+mn-lt"/>
                <a:cs typeface="+mn-lt"/>
              </a:rPr>
              <a:t> </a:t>
            </a:r>
            <a:r>
              <a:rPr lang="tr-TR" sz="2000" err="1">
                <a:ea typeface="+mn-lt"/>
                <a:cs typeface="+mn-lt"/>
              </a:rPr>
              <a:t>range</a:t>
            </a:r>
            <a:r>
              <a:rPr lang="tr-TR" sz="2000" dirty="0">
                <a:ea typeface="+mn-lt"/>
                <a:cs typeface="+mn-lt"/>
              </a:rPr>
              <a:t> of </a:t>
            </a:r>
            <a:r>
              <a:rPr lang="tr-TR" sz="2000" err="1">
                <a:ea typeface="+mn-lt"/>
                <a:cs typeface="+mn-lt"/>
              </a:rPr>
              <a:t>potential</a:t>
            </a:r>
            <a:r>
              <a:rPr lang="tr-TR" sz="2000" dirty="0">
                <a:ea typeface="+mn-lt"/>
                <a:cs typeface="+mn-lt"/>
              </a:rPr>
              <a:t> </a:t>
            </a:r>
            <a:r>
              <a:rPr lang="tr-TR" sz="2000" err="1">
                <a:ea typeface="+mn-lt"/>
                <a:cs typeface="+mn-lt"/>
              </a:rPr>
              <a:t>applications</a:t>
            </a:r>
            <a:r>
              <a:rPr lang="tr-TR" sz="2000" dirty="0">
                <a:ea typeface="+mn-lt"/>
                <a:cs typeface="+mn-lt"/>
              </a:rPr>
              <a:t> in </a:t>
            </a:r>
            <a:r>
              <a:rPr lang="tr-TR" sz="2000" err="1">
                <a:ea typeface="+mn-lt"/>
                <a:cs typeface="+mn-lt"/>
              </a:rPr>
              <a:t>areas</a:t>
            </a:r>
            <a:r>
              <a:rPr lang="tr-TR" sz="2000" dirty="0">
                <a:ea typeface="+mn-lt"/>
                <a:cs typeface="+mn-lt"/>
              </a:rPr>
              <a:t> </a:t>
            </a:r>
            <a:r>
              <a:rPr lang="tr-TR" sz="2000" err="1">
                <a:ea typeface="+mn-lt"/>
                <a:cs typeface="+mn-lt"/>
              </a:rPr>
              <a:t>such</a:t>
            </a:r>
            <a:r>
              <a:rPr lang="tr-TR" sz="2000" dirty="0">
                <a:ea typeface="+mn-lt"/>
                <a:cs typeface="+mn-lt"/>
              </a:rPr>
              <a:t> as </a:t>
            </a:r>
            <a:r>
              <a:rPr lang="tr-TR" sz="2000" err="1">
                <a:ea typeface="+mn-lt"/>
                <a:cs typeface="+mn-lt"/>
              </a:rPr>
              <a:t>finance</a:t>
            </a:r>
            <a:r>
              <a:rPr lang="tr-TR" sz="2000" dirty="0">
                <a:ea typeface="+mn-lt"/>
                <a:cs typeface="+mn-lt"/>
              </a:rPr>
              <a:t>, </a:t>
            </a:r>
            <a:r>
              <a:rPr lang="tr-TR" sz="2000" err="1">
                <a:ea typeface="+mn-lt"/>
                <a:cs typeface="+mn-lt"/>
              </a:rPr>
              <a:t>supply</a:t>
            </a:r>
            <a:r>
              <a:rPr lang="tr-TR" sz="2000" dirty="0">
                <a:ea typeface="+mn-lt"/>
                <a:cs typeface="+mn-lt"/>
              </a:rPr>
              <a:t> </a:t>
            </a:r>
            <a:r>
              <a:rPr lang="tr-TR" sz="2000" err="1">
                <a:ea typeface="+mn-lt"/>
                <a:cs typeface="+mn-lt"/>
              </a:rPr>
              <a:t>chain</a:t>
            </a:r>
            <a:r>
              <a:rPr lang="tr-TR" sz="2000" dirty="0">
                <a:ea typeface="+mn-lt"/>
                <a:cs typeface="+mn-lt"/>
              </a:rPr>
              <a:t> </a:t>
            </a:r>
            <a:r>
              <a:rPr lang="tr-TR" sz="2000" err="1">
                <a:ea typeface="+mn-lt"/>
                <a:cs typeface="+mn-lt"/>
              </a:rPr>
              <a:t>management</a:t>
            </a:r>
            <a:r>
              <a:rPr lang="tr-TR" sz="2000" dirty="0">
                <a:ea typeface="+mn-lt"/>
                <a:cs typeface="+mn-lt"/>
              </a:rPr>
              <a:t>, </a:t>
            </a:r>
            <a:r>
              <a:rPr lang="tr-TR" sz="2000" err="1">
                <a:ea typeface="+mn-lt"/>
                <a:cs typeface="+mn-lt"/>
              </a:rPr>
              <a:t>and</a:t>
            </a:r>
            <a:r>
              <a:rPr lang="tr-TR" sz="2000" dirty="0">
                <a:ea typeface="+mn-lt"/>
                <a:cs typeface="+mn-lt"/>
              </a:rPr>
              <a:t> </a:t>
            </a:r>
            <a:r>
              <a:rPr lang="tr-TR" sz="2000" err="1">
                <a:ea typeface="+mn-lt"/>
                <a:cs typeface="+mn-lt"/>
              </a:rPr>
              <a:t>healthcare</a:t>
            </a:r>
            <a:r>
              <a:rPr lang="tr-TR" sz="2000" dirty="0">
                <a:ea typeface="+mn-lt"/>
                <a:cs typeface="+mn-lt"/>
              </a:rPr>
              <a:t>.</a:t>
            </a:r>
            <a:endParaRPr lang="tr-TR" sz="2000" dirty="0"/>
          </a:p>
        </p:txBody>
      </p:sp>
      <p:pic>
        <p:nvPicPr>
          <p:cNvPr id="4" name="Resim 4" descr="mavi içeren bir resim&#10;&#10;Açıklama otomatik olarak oluşturuldu">
            <a:extLst>
              <a:ext uri="{FF2B5EF4-FFF2-40B4-BE49-F238E27FC236}">
                <a16:creationId xmlns:a16="http://schemas.microsoft.com/office/drawing/2014/main" id="{66C3BAAE-FD0E-5130-0E7C-A1FCEBE068FC}"/>
              </a:ext>
            </a:extLst>
          </p:cNvPr>
          <p:cNvPicPr>
            <a:picLocks noChangeAspect="1"/>
          </p:cNvPicPr>
          <p:nvPr/>
        </p:nvPicPr>
        <p:blipFill rotWithShape="1">
          <a:blip r:embed="rId2"/>
          <a:srcRect l="21550" r="2954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660150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1F95E7-CDD0-892C-056E-F4D78F4EDA11}"/>
              </a:ext>
            </a:extLst>
          </p:cNvPr>
          <p:cNvSpPr>
            <a:spLocks noGrp="1"/>
          </p:cNvSpPr>
          <p:nvPr>
            <p:ph type="title"/>
          </p:nvPr>
        </p:nvSpPr>
        <p:spPr>
          <a:xfrm>
            <a:off x="6417733" y="490537"/>
            <a:ext cx="5291663" cy="1628775"/>
          </a:xfrm>
        </p:spPr>
        <p:txBody>
          <a:bodyPr anchor="b">
            <a:normAutofit/>
          </a:bodyPr>
          <a:lstStyle/>
          <a:p>
            <a:r>
              <a:rPr lang="tr-TR" sz="4000">
                <a:cs typeface="Calibri Light"/>
              </a:rPr>
              <a:t>Decentralization</a:t>
            </a:r>
            <a:endParaRPr lang="tr-TR" sz="4000"/>
          </a:p>
        </p:txBody>
      </p:sp>
      <p:pic>
        <p:nvPicPr>
          <p:cNvPr id="7" name="Resim 7" descr="şematik içeren bir resim&#10;&#10;Açıklama otomatik olarak oluşturuldu">
            <a:extLst>
              <a:ext uri="{FF2B5EF4-FFF2-40B4-BE49-F238E27FC236}">
                <a16:creationId xmlns:a16="http://schemas.microsoft.com/office/drawing/2014/main" id="{1B54D91D-8F05-FDCB-4DFF-B1EFF8E6EF58}"/>
              </a:ext>
            </a:extLst>
          </p:cNvPr>
          <p:cNvPicPr>
            <a:picLocks noChangeAspect="1"/>
          </p:cNvPicPr>
          <p:nvPr/>
        </p:nvPicPr>
        <p:blipFill rotWithShape="1">
          <a:blip r:embed="rId2"/>
          <a:srcRect l="6637" r="4454"/>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6" name="İçerik Yer Tutucusu 5">
            <a:extLst>
              <a:ext uri="{FF2B5EF4-FFF2-40B4-BE49-F238E27FC236}">
                <a16:creationId xmlns:a16="http://schemas.microsoft.com/office/drawing/2014/main" id="{769197F3-7C58-BEFF-2A0D-9AAC9354E06C}"/>
              </a:ext>
            </a:extLst>
          </p:cNvPr>
          <p:cNvSpPr>
            <a:spLocks noGrp="1"/>
          </p:cNvSpPr>
          <p:nvPr>
            <p:ph idx="1"/>
          </p:nvPr>
        </p:nvSpPr>
        <p:spPr>
          <a:xfrm>
            <a:off x="6417734" y="2614612"/>
            <a:ext cx="5291663" cy="3752849"/>
          </a:xfrm>
        </p:spPr>
        <p:txBody>
          <a:bodyPr vert="horz" lIns="91440" tIns="45720" rIns="91440" bIns="45720" rtlCol="0">
            <a:normAutofit/>
          </a:bodyPr>
          <a:lstStyle/>
          <a:p>
            <a:r>
              <a:rPr lang="tr-TR" sz="1800">
                <a:ea typeface="+mn-lt"/>
                <a:cs typeface="+mn-lt"/>
              </a:rPr>
              <a:t>Decentralization refers to the distribution of power and control away from a single central entity, organization, or individual towards a network of nodes or participants. In a decentralized system, each participant has an equal say in the decision-making process and can independently verify and validate transactions and data without the need for intermediaries or trusted third parties.</a:t>
            </a:r>
            <a:endParaRPr lang="tr-TR" sz="1800"/>
          </a:p>
        </p:txBody>
      </p:sp>
    </p:spTree>
    <p:extLst>
      <p:ext uri="{BB962C8B-B14F-4D97-AF65-F5344CB8AC3E}">
        <p14:creationId xmlns:p14="http://schemas.microsoft.com/office/powerpoint/2010/main" val="883392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DEF1C56-6756-D25C-BF04-2F6B998E8490}"/>
              </a:ext>
            </a:extLst>
          </p:cNvPr>
          <p:cNvSpPr>
            <a:spLocks noGrp="1"/>
          </p:cNvSpPr>
          <p:nvPr>
            <p:ph type="title"/>
          </p:nvPr>
        </p:nvSpPr>
        <p:spPr>
          <a:xfrm>
            <a:off x="6513788" y="365125"/>
            <a:ext cx="4840010" cy="1807305"/>
          </a:xfrm>
        </p:spPr>
        <p:txBody>
          <a:bodyPr vert="horz" lIns="91440" tIns="45720" rIns="91440" bIns="45720" rtlCol="0">
            <a:normAutofit/>
          </a:bodyPr>
          <a:lstStyle/>
          <a:p>
            <a:r>
              <a:rPr lang="en-US">
                <a:cs typeface="Calibri Light"/>
              </a:rPr>
              <a:t>Transparency</a:t>
            </a:r>
            <a:endParaRPr lang="en-US"/>
          </a:p>
        </p:txBody>
      </p:sp>
      <p:pic>
        <p:nvPicPr>
          <p:cNvPr id="32" name="Resim 32" descr="ahşap, tahtadan, tahta, ahşap içeren bir resim&#10;&#10;Açıklama otomatik olarak oluşturuldu">
            <a:extLst>
              <a:ext uri="{FF2B5EF4-FFF2-40B4-BE49-F238E27FC236}">
                <a16:creationId xmlns:a16="http://schemas.microsoft.com/office/drawing/2014/main" id="{4F636904-C0AA-76BF-6F98-DD63E5FAB4B0}"/>
              </a:ext>
            </a:extLst>
          </p:cNvPr>
          <p:cNvPicPr>
            <a:picLocks noChangeAspect="1"/>
          </p:cNvPicPr>
          <p:nvPr/>
        </p:nvPicPr>
        <p:blipFill rotWithShape="1">
          <a:blip r:embed="rId2"/>
          <a:srcRect l="26119" r="1457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5" name="Content Placeholder 35">
            <a:extLst>
              <a:ext uri="{FF2B5EF4-FFF2-40B4-BE49-F238E27FC236}">
                <a16:creationId xmlns:a16="http://schemas.microsoft.com/office/drawing/2014/main" id="{E68A1B9F-4D4A-24B8-D76F-2610EC716D5F}"/>
              </a:ext>
            </a:extLst>
          </p:cNvPr>
          <p:cNvSpPr>
            <a:spLocks noGrp="1"/>
          </p:cNvSpPr>
          <p:nvPr>
            <p:ph idx="1"/>
          </p:nvPr>
        </p:nvSpPr>
        <p:spPr>
          <a:xfrm>
            <a:off x="6513788" y="2333297"/>
            <a:ext cx="4840010" cy="3843666"/>
          </a:xfrm>
        </p:spPr>
        <p:txBody>
          <a:bodyPr vert="horz" lIns="91440" tIns="45720" rIns="91440" bIns="45720" rtlCol="0">
            <a:noAutofit/>
          </a:bodyPr>
          <a:lstStyle/>
          <a:p>
            <a:r>
              <a:rPr lang="en-US" sz="1900">
                <a:ea typeface="+mn-lt"/>
                <a:cs typeface="+mn-lt"/>
              </a:rPr>
              <a:t>Transparency is a fundamental characteristic of blockchain technology. In a blockchain network, all transactions and data are recorded on a public ledger that can be accessed and viewed by anyone. This enables a high level of transparency and accountability, as every participant can independently verify and validate the data without the need for intermediaries or trusted third parties. The transparency of blockchain also enhances the security and trust of the system, as it reduces the risk of fraud, corruption, or tampering with data.</a:t>
            </a:r>
            <a:endParaRPr lang="en-US" sz="1900">
              <a:cs typeface="Calibri"/>
            </a:endParaRPr>
          </a:p>
          <a:p>
            <a:endParaRPr lang="en-US" sz="1900">
              <a:cs typeface="Calibri"/>
            </a:endParaRPr>
          </a:p>
        </p:txBody>
      </p:sp>
    </p:spTree>
    <p:extLst>
      <p:ext uri="{BB962C8B-B14F-4D97-AF65-F5344CB8AC3E}">
        <p14:creationId xmlns:p14="http://schemas.microsoft.com/office/powerpoint/2010/main" val="3299439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FA53237-4FE6-FB6F-5008-54A86111CA66}"/>
              </a:ext>
            </a:extLst>
          </p:cNvPr>
          <p:cNvSpPr>
            <a:spLocks noGrp="1"/>
          </p:cNvSpPr>
          <p:nvPr>
            <p:ph type="title"/>
          </p:nvPr>
        </p:nvSpPr>
        <p:spPr>
          <a:xfrm>
            <a:off x="640080" y="325369"/>
            <a:ext cx="4368602" cy="1956841"/>
          </a:xfrm>
        </p:spPr>
        <p:txBody>
          <a:bodyPr anchor="b">
            <a:normAutofit/>
          </a:bodyPr>
          <a:lstStyle/>
          <a:p>
            <a:r>
              <a:rPr lang="tr-TR" sz="4600">
                <a:cs typeface="Calibri Light"/>
              </a:rPr>
              <a:t>Public and Private Blockchains</a:t>
            </a:r>
            <a:endParaRPr lang="tr-TR" sz="4600"/>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çerik Yer Tutucusu 5">
            <a:extLst>
              <a:ext uri="{FF2B5EF4-FFF2-40B4-BE49-F238E27FC236}">
                <a16:creationId xmlns:a16="http://schemas.microsoft.com/office/drawing/2014/main" id="{54622953-6623-795E-A021-76EA6AD98AA7}"/>
              </a:ext>
            </a:extLst>
          </p:cNvPr>
          <p:cNvSpPr>
            <a:spLocks noGrp="1"/>
          </p:cNvSpPr>
          <p:nvPr>
            <p:ph idx="1"/>
          </p:nvPr>
        </p:nvSpPr>
        <p:spPr>
          <a:xfrm>
            <a:off x="640080" y="2872899"/>
            <a:ext cx="4243589" cy="3320668"/>
          </a:xfrm>
        </p:spPr>
        <p:txBody>
          <a:bodyPr vert="horz" lIns="91440" tIns="45720" rIns="91440" bIns="45720" rtlCol="0">
            <a:normAutofit/>
          </a:bodyPr>
          <a:lstStyle/>
          <a:p>
            <a:r>
              <a:rPr lang="tr-TR" sz="1900" dirty="0" err="1">
                <a:ea typeface="+mn-lt"/>
                <a:cs typeface="+mn-lt"/>
              </a:rPr>
              <a:t>Public</a:t>
            </a:r>
            <a:r>
              <a:rPr lang="tr-TR" sz="1900" dirty="0">
                <a:ea typeface="+mn-lt"/>
                <a:cs typeface="+mn-lt"/>
              </a:rPr>
              <a:t> </a:t>
            </a:r>
            <a:r>
              <a:rPr lang="tr-TR" sz="1900" dirty="0" err="1">
                <a:ea typeface="+mn-lt"/>
                <a:cs typeface="+mn-lt"/>
              </a:rPr>
              <a:t>blockchains</a:t>
            </a:r>
            <a:r>
              <a:rPr lang="tr-TR" sz="1900" dirty="0">
                <a:ea typeface="+mn-lt"/>
                <a:cs typeface="+mn-lt"/>
              </a:rPr>
              <a:t> </a:t>
            </a:r>
            <a:r>
              <a:rPr lang="tr-TR" sz="1900" dirty="0" err="1">
                <a:ea typeface="+mn-lt"/>
                <a:cs typeface="+mn-lt"/>
              </a:rPr>
              <a:t>are</a:t>
            </a:r>
            <a:r>
              <a:rPr lang="tr-TR" sz="1900" dirty="0">
                <a:ea typeface="+mn-lt"/>
                <a:cs typeface="+mn-lt"/>
              </a:rPr>
              <a:t> </a:t>
            </a:r>
            <a:r>
              <a:rPr lang="tr-TR" sz="1900" dirty="0" err="1">
                <a:ea typeface="+mn-lt"/>
                <a:cs typeface="+mn-lt"/>
              </a:rPr>
              <a:t>decentralized</a:t>
            </a:r>
            <a:r>
              <a:rPr lang="tr-TR" sz="1900" dirty="0">
                <a:ea typeface="+mn-lt"/>
                <a:cs typeface="+mn-lt"/>
              </a:rPr>
              <a:t> </a:t>
            </a:r>
            <a:r>
              <a:rPr lang="tr-TR" sz="1900" dirty="0" err="1">
                <a:ea typeface="+mn-lt"/>
                <a:cs typeface="+mn-lt"/>
              </a:rPr>
              <a:t>and</a:t>
            </a:r>
            <a:r>
              <a:rPr lang="tr-TR" sz="1900" dirty="0">
                <a:ea typeface="+mn-lt"/>
                <a:cs typeface="+mn-lt"/>
              </a:rPr>
              <a:t> </a:t>
            </a:r>
            <a:r>
              <a:rPr lang="tr-TR" sz="1900" dirty="0" err="1">
                <a:ea typeface="+mn-lt"/>
                <a:cs typeface="+mn-lt"/>
              </a:rPr>
              <a:t>transparent</a:t>
            </a:r>
            <a:r>
              <a:rPr lang="tr-TR" sz="1900" dirty="0">
                <a:ea typeface="+mn-lt"/>
                <a:cs typeface="+mn-lt"/>
              </a:rPr>
              <a:t>, </a:t>
            </a:r>
            <a:r>
              <a:rPr lang="tr-TR" sz="1900" dirty="0" err="1">
                <a:ea typeface="+mn-lt"/>
                <a:cs typeface="+mn-lt"/>
              </a:rPr>
              <a:t>while</a:t>
            </a:r>
            <a:r>
              <a:rPr lang="tr-TR" sz="1900" dirty="0">
                <a:ea typeface="+mn-lt"/>
                <a:cs typeface="+mn-lt"/>
              </a:rPr>
              <a:t> </a:t>
            </a:r>
            <a:r>
              <a:rPr lang="tr-TR" sz="1900" dirty="0" err="1">
                <a:ea typeface="+mn-lt"/>
                <a:cs typeface="+mn-lt"/>
              </a:rPr>
              <a:t>private</a:t>
            </a:r>
            <a:r>
              <a:rPr lang="tr-TR" sz="1900" dirty="0">
                <a:ea typeface="+mn-lt"/>
                <a:cs typeface="+mn-lt"/>
              </a:rPr>
              <a:t> </a:t>
            </a:r>
            <a:r>
              <a:rPr lang="tr-TR" sz="1900" dirty="0" err="1">
                <a:ea typeface="+mn-lt"/>
                <a:cs typeface="+mn-lt"/>
              </a:rPr>
              <a:t>blockchains</a:t>
            </a:r>
            <a:r>
              <a:rPr lang="tr-TR" sz="1900" dirty="0">
                <a:ea typeface="+mn-lt"/>
                <a:cs typeface="+mn-lt"/>
              </a:rPr>
              <a:t> </a:t>
            </a:r>
            <a:r>
              <a:rPr lang="tr-TR" sz="1900" dirty="0" err="1">
                <a:ea typeface="+mn-lt"/>
                <a:cs typeface="+mn-lt"/>
              </a:rPr>
              <a:t>provide</a:t>
            </a:r>
            <a:r>
              <a:rPr lang="tr-TR" sz="1900" dirty="0">
                <a:ea typeface="+mn-lt"/>
                <a:cs typeface="+mn-lt"/>
              </a:rPr>
              <a:t> </a:t>
            </a:r>
            <a:r>
              <a:rPr lang="tr-TR" sz="1900" dirty="0" err="1">
                <a:ea typeface="+mn-lt"/>
                <a:cs typeface="+mn-lt"/>
              </a:rPr>
              <a:t>greater</a:t>
            </a:r>
            <a:r>
              <a:rPr lang="tr-TR" sz="1900" dirty="0">
                <a:ea typeface="+mn-lt"/>
                <a:cs typeface="+mn-lt"/>
              </a:rPr>
              <a:t> </a:t>
            </a:r>
            <a:r>
              <a:rPr lang="tr-TR" sz="1900" dirty="0" err="1">
                <a:ea typeface="+mn-lt"/>
                <a:cs typeface="+mn-lt"/>
              </a:rPr>
              <a:t>control</a:t>
            </a:r>
            <a:r>
              <a:rPr lang="tr-TR" sz="1900" dirty="0">
                <a:ea typeface="+mn-lt"/>
                <a:cs typeface="+mn-lt"/>
              </a:rPr>
              <a:t> </a:t>
            </a:r>
            <a:r>
              <a:rPr lang="tr-TR" sz="1900" dirty="0" err="1">
                <a:ea typeface="+mn-lt"/>
                <a:cs typeface="+mn-lt"/>
              </a:rPr>
              <a:t>and</a:t>
            </a:r>
            <a:r>
              <a:rPr lang="tr-TR" sz="1900" dirty="0">
                <a:ea typeface="+mn-lt"/>
                <a:cs typeface="+mn-lt"/>
              </a:rPr>
              <a:t> </a:t>
            </a:r>
            <a:r>
              <a:rPr lang="tr-TR" sz="1900" dirty="0" err="1">
                <a:ea typeface="+mn-lt"/>
                <a:cs typeface="+mn-lt"/>
              </a:rPr>
              <a:t>privacy</a:t>
            </a:r>
            <a:r>
              <a:rPr lang="tr-TR" sz="1900" dirty="0">
                <a:ea typeface="+mn-lt"/>
                <a:cs typeface="+mn-lt"/>
              </a:rPr>
              <a:t>. </a:t>
            </a:r>
            <a:r>
              <a:rPr lang="tr-TR" sz="1900" dirty="0" err="1">
                <a:ea typeface="+mn-lt"/>
                <a:cs typeface="+mn-lt"/>
              </a:rPr>
              <a:t>Public</a:t>
            </a:r>
            <a:r>
              <a:rPr lang="tr-TR" sz="1900" dirty="0">
                <a:ea typeface="+mn-lt"/>
                <a:cs typeface="+mn-lt"/>
              </a:rPr>
              <a:t> </a:t>
            </a:r>
            <a:r>
              <a:rPr lang="tr-TR" sz="1900" dirty="0" err="1">
                <a:ea typeface="+mn-lt"/>
                <a:cs typeface="+mn-lt"/>
              </a:rPr>
              <a:t>blockchains</a:t>
            </a:r>
            <a:r>
              <a:rPr lang="tr-TR" sz="1900" dirty="0">
                <a:ea typeface="+mn-lt"/>
                <a:cs typeface="+mn-lt"/>
              </a:rPr>
              <a:t> </a:t>
            </a:r>
            <a:r>
              <a:rPr lang="tr-TR" sz="1900" dirty="0" err="1">
                <a:ea typeface="+mn-lt"/>
                <a:cs typeface="+mn-lt"/>
              </a:rPr>
              <a:t>are</a:t>
            </a:r>
            <a:r>
              <a:rPr lang="tr-TR" sz="1900" dirty="0">
                <a:ea typeface="+mn-lt"/>
                <a:cs typeface="+mn-lt"/>
              </a:rPr>
              <a:t> </a:t>
            </a:r>
            <a:r>
              <a:rPr lang="tr-TR" sz="1900" dirty="0" err="1">
                <a:ea typeface="+mn-lt"/>
                <a:cs typeface="+mn-lt"/>
              </a:rPr>
              <a:t>open</a:t>
            </a:r>
            <a:r>
              <a:rPr lang="tr-TR" sz="1900" dirty="0">
                <a:ea typeface="+mn-lt"/>
                <a:cs typeface="+mn-lt"/>
              </a:rPr>
              <a:t> </a:t>
            </a:r>
            <a:r>
              <a:rPr lang="tr-TR" sz="1900" dirty="0" err="1">
                <a:ea typeface="+mn-lt"/>
                <a:cs typeface="+mn-lt"/>
              </a:rPr>
              <a:t>to</a:t>
            </a:r>
            <a:r>
              <a:rPr lang="tr-TR" sz="1900" dirty="0">
                <a:ea typeface="+mn-lt"/>
                <a:cs typeface="+mn-lt"/>
              </a:rPr>
              <a:t> </a:t>
            </a:r>
            <a:r>
              <a:rPr lang="tr-TR" sz="1900" dirty="0" err="1">
                <a:ea typeface="+mn-lt"/>
                <a:cs typeface="+mn-lt"/>
              </a:rPr>
              <a:t>anyone</a:t>
            </a:r>
            <a:r>
              <a:rPr lang="tr-TR" sz="1900" dirty="0">
                <a:ea typeface="+mn-lt"/>
                <a:cs typeface="+mn-lt"/>
              </a:rPr>
              <a:t> </a:t>
            </a:r>
            <a:r>
              <a:rPr lang="tr-TR" sz="1900" dirty="0" err="1">
                <a:ea typeface="+mn-lt"/>
                <a:cs typeface="+mn-lt"/>
              </a:rPr>
              <a:t>and</a:t>
            </a:r>
            <a:r>
              <a:rPr lang="tr-TR" sz="1900" dirty="0">
                <a:ea typeface="+mn-lt"/>
                <a:cs typeface="+mn-lt"/>
              </a:rPr>
              <a:t> </a:t>
            </a:r>
            <a:r>
              <a:rPr lang="tr-TR" sz="1900" dirty="0" err="1">
                <a:ea typeface="+mn-lt"/>
                <a:cs typeface="+mn-lt"/>
              </a:rPr>
              <a:t>are</a:t>
            </a:r>
            <a:r>
              <a:rPr lang="tr-TR" sz="1900" dirty="0">
                <a:ea typeface="+mn-lt"/>
                <a:cs typeface="+mn-lt"/>
              </a:rPr>
              <a:t> </a:t>
            </a:r>
            <a:r>
              <a:rPr lang="tr-TR" sz="1900" dirty="0" err="1">
                <a:ea typeface="+mn-lt"/>
                <a:cs typeface="+mn-lt"/>
              </a:rPr>
              <a:t>slower</a:t>
            </a:r>
            <a:r>
              <a:rPr lang="tr-TR" sz="1900" dirty="0">
                <a:ea typeface="+mn-lt"/>
                <a:cs typeface="+mn-lt"/>
              </a:rPr>
              <a:t> </a:t>
            </a:r>
            <a:r>
              <a:rPr lang="tr-TR" sz="1900" dirty="0" err="1">
                <a:ea typeface="+mn-lt"/>
                <a:cs typeface="+mn-lt"/>
              </a:rPr>
              <a:t>and</a:t>
            </a:r>
            <a:r>
              <a:rPr lang="tr-TR" sz="1900" dirty="0">
                <a:ea typeface="+mn-lt"/>
                <a:cs typeface="+mn-lt"/>
              </a:rPr>
              <a:t> </a:t>
            </a:r>
            <a:r>
              <a:rPr lang="tr-TR" sz="1900" dirty="0" err="1">
                <a:ea typeface="+mn-lt"/>
                <a:cs typeface="+mn-lt"/>
              </a:rPr>
              <a:t>less</a:t>
            </a:r>
            <a:r>
              <a:rPr lang="tr-TR" sz="1900" dirty="0">
                <a:ea typeface="+mn-lt"/>
                <a:cs typeface="+mn-lt"/>
              </a:rPr>
              <a:t> </a:t>
            </a:r>
            <a:r>
              <a:rPr lang="tr-TR" sz="1900" dirty="0" err="1">
                <a:ea typeface="+mn-lt"/>
                <a:cs typeface="+mn-lt"/>
              </a:rPr>
              <a:t>scalable</a:t>
            </a:r>
            <a:r>
              <a:rPr lang="tr-TR" sz="1900" dirty="0">
                <a:ea typeface="+mn-lt"/>
                <a:cs typeface="+mn-lt"/>
              </a:rPr>
              <a:t> </a:t>
            </a:r>
            <a:r>
              <a:rPr lang="tr-TR" sz="1900" dirty="0" err="1">
                <a:ea typeface="+mn-lt"/>
                <a:cs typeface="+mn-lt"/>
              </a:rPr>
              <a:t>than</a:t>
            </a:r>
            <a:r>
              <a:rPr lang="tr-TR" sz="1900" dirty="0">
                <a:ea typeface="+mn-lt"/>
                <a:cs typeface="+mn-lt"/>
              </a:rPr>
              <a:t> </a:t>
            </a:r>
            <a:r>
              <a:rPr lang="tr-TR" sz="1900" dirty="0" err="1">
                <a:ea typeface="+mn-lt"/>
                <a:cs typeface="+mn-lt"/>
              </a:rPr>
              <a:t>private</a:t>
            </a:r>
            <a:r>
              <a:rPr lang="tr-TR" sz="1900" dirty="0">
                <a:ea typeface="+mn-lt"/>
                <a:cs typeface="+mn-lt"/>
              </a:rPr>
              <a:t> </a:t>
            </a:r>
            <a:r>
              <a:rPr lang="tr-TR" sz="1900" dirty="0" err="1">
                <a:ea typeface="+mn-lt"/>
                <a:cs typeface="+mn-lt"/>
              </a:rPr>
              <a:t>ones</a:t>
            </a:r>
            <a:r>
              <a:rPr lang="tr-TR" sz="1900" dirty="0">
                <a:ea typeface="+mn-lt"/>
                <a:cs typeface="+mn-lt"/>
              </a:rPr>
              <a:t>, </a:t>
            </a:r>
            <a:r>
              <a:rPr lang="tr-TR" sz="1900" dirty="0" err="1">
                <a:ea typeface="+mn-lt"/>
                <a:cs typeface="+mn-lt"/>
              </a:rPr>
              <a:t>which</a:t>
            </a:r>
            <a:r>
              <a:rPr lang="tr-TR" sz="1900" dirty="0">
                <a:ea typeface="+mn-lt"/>
                <a:cs typeface="+mn-lt"/>
              </a:rPr>
              <a:t> </a:t>
            </a:r>
            <a:r>
              <a:rPr lang="tr-TR" sz="1900" dirty="0" err="1">
                <a:ea typeface="+mn-lt"/>
                <a:cs typeface="+mn-lt"/>
              </a:rPr>
              <a:t>are</a:t>
            </a:r>
            <a:r>
              <a:rPr lang="tr-TR" sz="1900" dirty="0">
                <a:ea typeface="+mn-lt"/>
                <a:cs typeface="+mn-lt"/>
              </a:rPr>
              <a:t> </a:t>
            </a:r>
            <a:r>
              <a:rPr lang="tr-TR" sz="1900" dirty="0" err="1">
                <a:ea typeface="+mn-lt"/>
                <a:cs typeface="+mn-lt"/>
              </a:rPr>
              <a:t>only</a:t>
            </a:r>
            <a:r>
              <a:rPr lang="tr-TR" sz="1900" dirty="0">
                <a:ea typeface="+mn-lt"/>
                <a:cs typeface="+mn-lt"/>
              </a:rPr>
              <a:t> </a:t>
            </a:r>
            <a:r>
              <a:rPr lang="tr-TR" sz="1900" dirty="0" err="1">
                <a:ea typeface="+mn-lt"/>
                <a:cs typeface="+mn-lt"/>
              </a:rPr>
              <a:t>accessible</a:t>
            </a:r>
            <a:r>
              <a:rPr lang="tr-TR" sz="1900" dirty="0">
                <a:ea typeface="+mn-lt"/>
                <a:cs typeface="+mn-lt"/>
              </a:rPr>
              <a:t> </a:t>
            </a:r>
            <a:r>
              <a:rPr lang="tr-TR" sz="1900" dirty="0" err="1">
                <a:ea typeface="+mn-lt"/>
                <a:cs typeface="+mn-lt"/>
              </a:rPr>
              <a:t>to</a:t>
            </a:r>
            <a:r>
              <a:rPr lang="tr-TR" sz="1900" dirty="0">
                <a:ea typeface="+mn-lt"/>
                <a:cs typeface="+mn-lt"/>
              </a:rPr>
              <a:t> a </a:t>
            </a:r>
            <a:r>
              <a:rPr lang="tr-TR" sz="1900" dirty="0" err="1">
                <a:ea typeface="+mn-lt"/>
                <a:cs typeface="+mn-lt"/>
              </a:rPr>
              <a:t>select</a:t>
            </a:r>
            <a:r>
              <a:rPr lang="tr-TR" sz="1900" dirty="0">
                <a:ea typeface="+mn-lt"/>
                <a:cs typeface="+mn-lt"/>
              </a:rPr>
              <a:t> </a:t>
            </a:r>
            <a:r>
              <a:rPr lang="tr-TR" sz="1900" dirty="0" err="1">
                <a:ea typeface="+mn-lt"/>
                <a:cs typeface="+mn-lt"/>
              </a:rPr>
              <a:t>group</a:t>
            </a:r>
            <a:r>
              <a:rPr lang="tr-TR" sz="1900" dirty="0">
                <a:ea typeface="+mn-lt"/>
                <a:cs typeface="+mn-lt"/>
              </a:rPr>
              <a:t> of </a:t>
            </a:r>
            <a:r>
              <a:rPr lang="tr-TR" sz="1900" dirty="0" err="1">
                <a:ea typeface="+mn-lt"/>
                <a:cs typeface="+mn-lt"/>
              </a:rPr>
              <a:t>users</a:t>
            </a:r>
            <a:r>
              <a:rPr lang="tr-TR" sz="1900" dirty="0">
                <a:ea typeface="+mn-lt"/>
                <a:cs typeface="+mn-lt"/>
              </a:rPr>
              <a:t> </a:t>
            </a:r>
            <a:r>
              <a:rPr lang="tr-TR" sz="1900" dirty="0" err="1">
                <a:ea typeface="+mn-lt"/>
                <a:cs typeface="+mn-lt"/>
              </a:rPr>
              <a:t>and</a:t>
            </a:r>
            <a:r>
              <a:rPr lang="tr-TR" sz="1900" dirty="0">
                <a:ea typeface="+mn-lt"/>
                <a:cs typeface="+mn-lt"/>
              </a:rPr>
              <a:t> </a:t>
            </a:r>
            <a:r>
              <a:rPr lang="tr-TR" sz="1900" dirty="0" err="1">
                <a:ea typeface="+mn-lt"/>
                <a:cs typeface="+mn-lt"/>
              </a:rPr>
              <a:t>are</a:t>
            </a:r>
            <a:r>
              <a:rPr lang="tr-TR" sz="1900" dirty="0">
                <a:ea typeface="+mn-lt"/>
                <a:cs typeface="+mn-lt"/>
              </a:rPr>
              <a:t> </a:t>
            </a:r>
            <a:r>
              <a:rPr lang="tr-TR" sz="1900" dirty="0" err="1">
                <a:ea typeface="+mn-lt"/>
                <a:cs typeface="+mn-lt"/>
              </a:rPr>
              <a:t>faster</a:t>
            </a:r>
            <a:r>
              <a:rPr lang="tr-TR" sz="1900" dirty="0">
                <a:ea typeface="+mn-lt"/>
                <a:cs typeface="+mn-lt"/>
              </a:rPr>
              <a:t> </a:t>
            </a:r>
            <a:r>
              <a:rPr lang="tr-TR" sz="1900" dirty="0" err="1">
                <a:ea typeface="+mn-lt"/>
                <a:cs typeface="+mn-lt"/>
              </a:rPr>
              <a:t>and</a:t>
            </a:r>
            <a:r>
              <a:rPr lang="tr-TR" sz="1900" dirty="0">
                <a:ea typeface="+mn-lt"/>
                <a:cs typeface="+mn-lt"/>
              </a:rPr>
              <a:t> </a:t>
            </a:r>
            <a:r>
              <a:rPr lang="tr-TR" sz="1900" dirty="0" err="1">
                <a:ea typeface="+mn-lt"/>
                <a:cs typeface="+mn-lt"/>
              </a:rPr>
              <a:t>more</a:t>
            </a:r>
            <a:r>
              <a:rPr lang="tr-TR" sz="1900" dirty="0">
                <a:ea typeface="+mn-lt"/>
                <a:cs typeface="+mn-lt"/>
              </a:rPr>
              <a:t> </a:t>
            </a:r>
            <a:r>
              <a:rPr lang="tr-TR" sz="1900" dirty="0" err="1">
                <a:ea typeface="+mn-lt"/>
                <a:cs typeface="+mn-lt"/>
              </a:rPr>
              <a:t>scalable</a:t>
            </a:r>
            <a:r>
              <a:rPr lang="tr-TR" sz="1900" dirty="0">
                <a:ea typeface="+mn-lt"/>
                <a:cs typeface="+mn-lt"/>
              </a:rPr>
              <a:t>. </a:t>
            </a:r>
            <a:r>
              <a:rPr lang="tr-TR" sz="1900" dirty="0" err="1">
                <a:ea typeface="+mn-lt"/>
                <a:cs typeface="+mn-lt"/>
              </a:rPr>
              <a:t>The</a:t>
            </a:r>
            <a:r>
              <a:rPr lang="tr-TR" sz="1900" dirty="0">
                <a:ea typeface="+mn-lt"/>
                <a:cs typeface="+mn-lt"/>
              </a:rPr>
              <a:t> </a:t>
            </a:r>
            <a:r>
              <a:rPr lang="tr-TR" sz="1900" dirty="0" err="1">
                <a:ea typeface="+mn-lt"/>
                <a:cs typeface="+mn-lt"/>
              </a:rPr>
              <a:t>choice</a:t>
            </a:r>
            <a:r>
              <a:rPr lang="tr-TR" sz="1900" dirty="0">
                <a:ea typeface="+mn-lt"/>
                <a:cs typeface="+mn-lt"/>
              </a:rPr>
              <a:t> </a:t>
            </a:r>
            <a:r>
              <a:rPr lang="tr-TR" sz="1900" dirty="0" err="1">
                <a:ea typeface="+mn-lt"/>
                <a:cs typeface="+mn-lt"/>
              </a:rPr>
              <a:t>depends</a:t>
            </a:r>
            <a:r>
              <a:rPr lang="tr-TR" sz="1900" dirty="0">
                <a:ea typeface="+mn-lt"/>
                <a:cs typeface="+mn-lt"/>
              </a:rPr>
              <a:t> on </a:t>
            </a:r>
            <a:r>
              <a:rPr lang="tr-TR" sz="1900" dirty="0" err="1">
                <a:ea typeface="+mn-lt"/>
                <a:cs typeface="+mn-lt"/>
              </a:rPr>
              <a:t>the</a:t>
            </a:r>
            <a:r>
              <a:rPr lang="tr-TR" sz="1900" dirty="0">
                <a:ea typeface="+mn-lt"/>
                <a:cs typeface="+mn-lt"/>
              </a:rPr>
              <a:t> </a:t>
            </a:r>
            <a:r>
              <a:rPr lang="tr-TR" sz="1900" dirty="0" err="1">
                <a:ea typeface="+mn-lt"/>
                <a:cs typeface="+mn-lt"/>
              </a:rPr>
              <a:t>use</a:t>
            </a:r>
            <a:r>
              <a:rPr lang="tr-TR" sz="1900" dirty="0">
                <a:ea typeface="+mn-lt"/>
                <a:cs typeface="+mn-lt"/>
              </a:rPr>
              <a:t> </a:t>
            </a:r>
            <a:r>
              <a:rPr lang="tr-TR" sz="1900" dirty="0" err="1">
                <a:ea typeface="+mn-lt"/>
                <a:cs typeface="+mn-lt"/>
              </a:rPr>
              <a:t>case</a:t>
            </a:r>
            <a:r>
              <a:rPr lang="tr-TR" sz="1900" dirty="0">
                <a:ea typeface="+mn-lt"/>
                <a:cs typeface="+mn-lt"/>
              </a:rPr>
              <a:t> </a:t>
            </a:r>
            <a:r>
              <a:rPr lang="tr-TR" sz="1900" dirty="0" err="1">
                <a:ea typeface="+mn-lt"/>
                <a:cs typeface="+mn-lt"/>
              </a:rPr>
              <a:t>and</a:t>
            </a:r>
            <a:r>
              <a:rPr lang="tr-TR" sz="1900" dirty="0">
                <a:ea typeface="+mn-lt"/>
                <a:cs typeface="+mn-lt"/>
              </a:rPr>
              <a:t> </a:t>
            </a:r>
            <a:r>
              <a:rPr lang="tr-TR" sz="1900" dirty="0" err="1">
                <a:ea typeface="+mn-lt"/>
                <a:cs typeface="+mn-lt"/>
              </a:rPr>
              <a:t>desired</a:t>
            </a:r>
            <a:r>
              <a:rPr lang="tr-TR" sz="1900" dirty="0">
                <a:ea typeface="+mn-lt"/>
                <a:cs typeface="+mn-lt"/>
              </a:rPr>
              <a:t> </a:t>
            </a:r>
            <a:r>
              <a:rPr lang="tr-TR" sz="1900" dirty="0" err="1">
                <a:ea typeface="+mn-lt"/>
                <a:cs typeface="+mn-lt"/>
              </a:rPr>
              <a:t>balance</a:t>
            </a:r>
            <a:r>
              <a:rPr lang="tr-TR" sz="1900" dirty="0">
                <a:ea typeface="+mn-lt"/>
                <a:cs typeface="+mn-lt"/>
              </a:rPr>
              <a:t> </a:t>
            </a:r>
            <a:r>
              <a:rPr lang="tr-TR" sz="1900" dirty="0" err="1">
                <a:ea typeface="+mn-lt"/>
                <a:cs typeface="+mn-lt"/>
              </a:rPr>
              <a:t>between</a:t>
            </a:r>
            <a:r>
              <a:rPr lang="tr-TR" sz="1900" dirty="0">
                <a:ea typeface="+mn-lt"/>
                <a:cs typeface="+mn-lt"/>
              </a:rPr>
              <a:t> </a:t>
            </a:r>
            <a:r>
              <a:rPr lang="tr-TR" sz="1900" dirty="0" err="1">
                <a:ea typeface="+mn-lt"/>
                <a:cs typeface="+mn-lt"/>
              </a:rPr>
              <a:t>decentralization</a:t>
            </a:r>
            <a:r>
              <a:rPr lang="tr-TR" sz="1900" dirty="0">
                <a:ea typeface="+mn-lt"/>
                <a:cs typeface="+mn-lt"/>
              </a:rPr>
              <a:t>, </a:t>
            </a:r>
            <a:r>
              <a:rPr lang="tr-TR" sz="1900" dirty="0" err="1">
                <a:ea typeface="+mn-lt"/>
                <a:cs typeface="+mn-lt"/>
              </a:rPr>
              <a:t>accessibility</a:t>
            </a:r>
            <a:r>
              <a:rPr lang="tr-TR" sz="1900" dirty="0">
                <a:ea typeface="+mn-lt"/>
                <a:cs typeface="+mn-lt"/>
              </a:rPr>
              <a:t>, </a:t>
            </a:r>
            <a:r>
              <a:rPr lang="tr-TR" sz="1900" dirty="0" err="1">
                <a:ea typeface="+mn-lt"/>
                <a:cs typeface="+mn-lt"/>
              </a:rPr>
              <a:t>control</a:t>
            </a:r>
            <a:r>
              <a:rPr lang="tr-TR" sz="1900" dirty="0">
                <a:ea typeface="+mn-lt"/>
                <a:cs typeface="+mn-lt"/>
              </a:rPr>
              <a:t>, </a:t>
            </a:r>
            <a:r>
              <a:rPr lang="tr-TR" sz="1900" dirty="0" err="1">
                <a:ea typeface="+mn-lt"/>
                <a:cs typeface="+mn-lt"/>
              </a:rPr>
              <a:t>and</a:t>
            </a:r>
            <a:r>
              <a:rPr lang="tr-TR" sz="1900" dirty="0">
                <a:ea typeface="+mn-lt"/>
                <a:cs typeface="+mn-lt"/>
              </a:rPr>
              <a:t> </a:t>
            </a:r>
            <a:r>
              <a:rPr lang="tr-TR" sz="1900" dirty="0" err="1">
                <a:ea typeface="+mn-lt"/>
                <a:cs typeface="+mn-lt"/>
              </a:rPr>
              <a:t>scalability</a:t>
            </a:r>
            <a:r>
              <a:rPr lang="tr-TR" sz="1900" dirty="0">
                <a:ea typeface="+mn-lt"/>
                <a:cs typeface="+mn-lt"/>
              </a:rPr>
              <a:t>.</a:t>
            </a:r>
            <a:endParaRPr lang="tr-TR" sz="1900" dirty="0"/>
          </a:p>
        </p:txBody>
      </p:sp>
      <p:pic>
        <p:nvPicPr>
          <p:cNvPr id="7" name="Resim 7">
            <a:extLst>
              <a:ext uri="{FF2B5EF4-FFF2-40B4-BE49-F238E27FC236}">
                <a16:creationId xmlns:a16="http://schemas.microsoft.com/office/drawing/2014/main" id="{7764E0C0-8DFB-D53E-EF31-0712245122CD}"/>
              </a:ext>
            </a:extLst>
          </p:cNvPr>
          <p:cNvPicPr>
            <a:picLocks noChangeAspect="1"/>
          </p:cNvPicPr>
          <p:nvPr/>
        </p:nvPicPr>
        <p:blipFill rotWithShape="1">
          <a:blip r:embed="rId2"/>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57589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Başlık 1">
            <a:extLst>
              <a:ext uri="{FF2B5EF4-FFF2-40B4-BE49-F238E27FC236}">
                <a16:creationId xmlns:a16="http://schemas.microsoft.com/office/drawing/2014/main" id="{10D78284-ED86-0F88-FFC9-7D5C681AEF7E}"/>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How blocks system working</a:t>
            </a:r>
          </a:p>
        </p:txBody>
      </p:sp>
      <p:pic>
        <p:nvPicPr>
          <p:cNvPr id="4" name="Resim 4" descr="metin içeren bir resim&#10;&#10;Açıklama otomatik olarak oluşturuldu">
            <a:extLst>
              <a:ext uri="{FF2B5EF4-FFF2-40B4-BE49-F238E27FC236}">
                <a16:creationId xmlns:a16="http://schemas.microsoft.com/office/drawing/2014/main" id="{6E7A0ADF-D806-FE19-B377-DDC2E1CF38A8}"/>
              </a:ext>
            </a:extLst>
          </p:cNvPr>
          <p:cNvPicPr>
            <a:picLocks noGrp="1" noChangeAspect="1"/>
          </p:cNvPicPr>
          <p:nvPr>
            <p:ph idx="1"/>
          </p:nvPr>
        </p:nvPicPr>
        <p:blipFill>
          <a:blip r:embed="rId2"/>
          <a:stretch>
            <a:fillRect/>
          </a:stretch>
        </p:blipFill>
        <p:spPr>
          <a:xfrm>
            <a:off x="621335" y="1547985"/>
            <a:ext cx="10949947" cy="4652790"/>
          </a:xfrm>
          <a:prstGeom prst="rect">
            <a:avLst/>
          </a:prstGeom>
        </p:spPr>
      </p:pic>
      <p:sp>
        <p:nvSpPr>
          <p:cNvPr id="18" name="Freeform: Shape 17">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5946051"/>
      </p:ext>
    </p:extLst>
  </p:cSld>
  <p:clrMapOvr>
    <a:masterClrMapping/>
  </p:clrMapOvr>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i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2115</Words>
  <Application>Microsoft Office PowerPoint</Application>
  <PresentationFormat>Geniş ekran</PresentationFormat>
  <Paragraphs>73</Paragraphs>
  <Slides>31</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31</vt:i4>
      </vt:variant>
    </vt:vector>
  </HeadingPairs>
  <TitlesOfParts>
    <vt:vector size="35" baseType="lpstr">
      <vt:lpstr>Arial</vt:lpstr>
      <vt:lpstr>Calibri</vt:lpstr>
      <vt:lpstr>Calibri Light</vt:lpstr>
      <vt:lpstr>Ofis Teması</vt:lpstr>
      <vt:lpstr>Fundementals and Advanced Concepts of Blockchain</vt:lpstr>
      <vt:lpstr>How popular is blockchain</vt:lpstr>
      <vt:lpstr>Why We Need Blockchain?</vt:lpstr>
      <vt:lpstr>What is blockchain?</vt:lpstr>
      <vt:lpstr>Blockchain</vt:lpstr>
      <vt:lpstr>Decentralization</vt:lpstr>
      <vt:lpstr>Transparency</vt:lpstr>
      <vt:lpstr>Public and Private Blockchains</vt:lpstr>
      <vt:lpstr>How blocks system working</vt:lpstr>
      <vt:lpstr>Any change in previous blocks breaks the whole chain</vt:lpstr>
      <vt:lpstr>Distributed system</vt:lpstr>
      <vt:lpstr>Cryptography In Blockchain Supheli</vt:lpstr>
      <vt:lpstr>Mining Methods</vt:lpstr>
      <vt:lpstr>Web3.0</vt:lpstr>
      <vt:lpstr>Cryptocurrency</vt:lpstr>
      <vt:lpstr>Stable Coins</vt:lpstr>
      <vt:lpstr>NFT</vt:lpstr>
      <vt:lpstr>Wallets</vt:lpstr>
      <vt:lpstr>Smart Contracts</vt:lpstr>
      <vt:lpstr>DAO</vt:lpstr>
      <vt:lpstr>Blockchain platforms</vt:lpstr>
      <vt:lpstr>Dapp</vt:lpstr>
      <vt:lpstr>EVM</vt:lpstr>
      <vt:lpstr>Limitations of Blockchain</vt:lpstr>
      <vt:lpstr>Where to Use Blockchain</vt:lpstr>
      <vt:lpstr>Proxy Contracts</vt:lpstr>
      <vt:lpstr>Zero Knowladge Proof</vt:lpstr>
      <vt:lpstr>Oracles</vt:lpstr>
      <vt:lpstr>How to become a blockchain developer</vt:lpstr>
      <vt:lpstr>Further Resources</vt:lpstr>
      <vt:lpstr>Even Further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lastModifiedBy>ÇAĞATAY AKKAŞ</cp:lastModifiedBy>
  <cp:revision>574</cp:revision>
  <dcterms:created xsi:type="dcterms:W3CDTF">2023-04-29T16:03:00Z</dcterms:created>
  <dcterms:modified xsi:type="dcterms:W3CDTF">2023-05-12T18:40:41Z</dcterms:modified>
</cp:coreProperties>
</file>